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64" r:id="rId2"/>
    <p:sldId id="267" r:id="rId3"/>
    <p:sldId id="268" r:id="rId4"/>
    <p:sldId id="266" r:id="rId5"/>
    <p:sldId id="265" r:id="rId6"/>
    <p:sldId id="257" r:id="rId7"/>
    <p:sldId id="258" r:id="rId8"/>
    <p:sldId id="259" r:id="rId9"/>
    <p:sldId id="260" r:id="rId10"/>
    <p:sldId id="261" r:id="rId11"/>
    <p:sldId id="262" r:id="rId12"/>
    <p:sldId id="263" r:id="rId13"/>
    <p:sldId id="269" r:id="rId14"/>
    <p:sldId id="270" r:id="rId15"/>
    <p:sldId id="271" r:id="rId16"/>
    <p:sldId id="272"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196"/>
    <a:srgbClr val="F49709"/>
    <a:srgbClr val="D58408"/>
    <a:srgbClr val="1C6CB5"/>
    <a:srgbClr val="D5C139"/>
    <a:srgbClr val="ECD63F"/>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09" autoAdjust="0"/>
  </p:normalViewPr>
  <p:slideViewPr>
    <p:cSldViewPr>
      <p:cViewPr varScale="1">
        <p:scale>
          <a:sx n="101" d="100"/>
          <a:sy n="101" d="100"/>
        </p:scale>
        <p:origin x="191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50BF6-1859-4BCB-805A-7F6CDEEE8F97}" type="datetimeFigureOut">
              <a:rPr lang="en-US" smtClean="0"/>
              <a:t>7/29/2016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D3A5D-9D82-48A1-8E36-D8178B523A86}" type="slidenum">
              <a:rPr lang="en-US" smtClean="0"/>
              <a:t>‹#›</a:t>
            </a:fld>
            <a:endParaRPr lang="en-US"/>
          </a:p>
        </p:txBody>
      </p:sp>
    </p:spTree>
    <p:extLst>
      <p:ext uri="{BB962C8B-B14F-4D97-AF65-F5344CB8AC3E}">
        <p14:creationId xmlns:p14="http://schemas.microsoft.com/office/powerpoint/2010/main" val="272711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Campus</a:t>
            </a:r>
            <a:r>
              <a:rPr lang="en-US" baseline="0" dirty="0" smtClean="0"/>
              <a:t> Labs offers a number of products that provide data collection and reporting opportunities and because it is on one platform, these tools help bring data together to review new insight.</a:t>
            </a:r>
          </a:p>
        </p:txBody>
      </p:sp>
      <p:sp>
        <p:nvSpPr>
          <p:cNvPr id="4" name="Slide Number Placeholder 3"/>
          <p:cNvSpPr>
            <a:spLocks noGrp="1"/>
          </p:cNvSpPr>
          <p:nvPr>
            <p:ph type="sldNum" sz="quarter" idx="10"/>
          </p:nvPr>
        </p:nvSpPr>
        <p:spPr/>
        <p:txBody>
          <a:bodyPr/>
          <a:lstStyle/>
          <a:p>
            <a:fld id="{0088527C-03A7-4742-9FBA-5A63748672F3}" type="slidenum">
              <a:rPr lang="en-US" smtClean="0"/>
              <a:t>1</a:t>
            </a:fld>
            <a:endParaRPr lang="en-US" dirty="0"/>
          </a:p>
        </p:txBody>
      </p:sp>
    </p:spTree>
    <p:extLst>
      <p:ext uri="{BB962C8B-B14F-4D97-AF65-F5344CB8AC3E}">
        <p14:creationId xmlns:p14="http://schemas.microsoft.com/office/powerpoint/2010/main" val="3268814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D3A5D-9D82-48A1-8E36-D8178B523A86}" type="slidenum">
              <a:rPr lang="en-US" smtClean="0"/>
              <a:t>13</a:t>
            </a:fld>
            <a:endParaRPr lang="en-US"/>
          </a:p>
        </p:txBody>
      </p:sp>
    </p:spTree>
    <p:extLst>
      <p:ext uri="{BB962C8B-B14F-4D97-AF65-F5344CB8AC3E}">
        <p14:creationId xmlns:p14="http://schemas.microsoft.com/office/powerpoint/2010/main" val="98639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D3A5D-9D82-48A1-8E36-D8178B523A86}" type="slidenum">
              <a:rPr lang="en-US" smtClean="0"/>
              <a:t>14</a:t>
            </a:fld>
            <a:endParaRPr lang="en-US"/>
          </a:p>
        </p:txBody>
      </p:sp>
    </p:spTree>
    <p:extLst>
      <p:ext uri="{BB962C8B-B14F-4D97-AF65-F5344CB8AC3E}">
        <p14:creationId xmlns:p14="http://schemas.microsoft.com/office/powerpoint/2010/main" val="98639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Currently, there are at least five different electronic and three written platforms used across our twelve schools.  These diverse methods present numerous challenges by:</a:t>
            </a:r>
          </a:p>
          <a:p>
            <a:pPr lvl="0"/>
            <a:r>
              <a:rPr lang="en-US" sz="1200" kern="1200" dirty="0" smtClean="0">
                <a:solidFill>
                  <a:schemeClr val="tx1"/>
                </a:solidFill>
                <a:effectLst/>
                <a:latin typeface="+mn-lt"/>
                <a:ea typeface="+mn-ea"/>
                <a:cs typeface="+mn-cs"/>
              </a:rPr>
              <a:t>Causing confusion among students, especially undergraduates, who are often using multiple course evaluation platforms throughout a single semester;</a:t>
            </a:r>
          </a:p>
          <a:p>
            <a:pPr lvl="0"/>
            <a:r>
              <a:rPr lang="en-US" sz="1200" kern="1200" dirty="0" smtClean="0">
                <a:solidFill>
                  <a:schemeClr val="tx1"/>
                </a:solidFill>
                <a:effectLst/>
                <a:latin typeface="+mn-lt"/>
                <a:ea typeface="+mn-ea"/>
                <a:cs typeface="+mn-cs"/>
              </a:rPr>
              <a:t>Inhibiting collection of consistent institutional data for university wide assessment of instruction and learning outcomes;</a:t>
            </a:r>
          </a:p>
          <a:p>
            <a:pPr lvl="0"/>
            <a:r>
              <a:rPr lang="en-US" sz="1200" kern="1200" dirty="0" smtClean="0">
                <a:solidFill>
                  <a:schemeClr val="tx1"/>
                </a:solidFill>
                <a:effectLst/>
                <a:latin typeface="+mn-lt"/>
                <a:ea typeface="+mn-ea"/>
                <a:cs typeface="+mn-cs"/>
              </a:rPr>
              <a:t>Providing no common data set for evaluating instructional effectiveness at promotion;</a:t>
            </a:r>
          </a:p>
          <a:p>
            <a:pPr lvl="0"/>
            <a:r>
              <a:rPr lang="en-US" sz="1200" kern="1200" dirty="0" smtClean="0">
                <a:solidFill>
                  <a:schemeClr val="tx1"/>
                </a:solidFill>
                <a:effectLst/>
                <a:latin typeface="+mn-lt"/>
                <a:ea typeface="+mn-ea"/>
                <a:cs typeface="+mn-cs"/>
              </a:rPr>
              <a:t>And preventing efficiencies from both an administrative and cost perspective. </a:t>
            </a:r>
          </a:p>
          <a:p>
            <a:endParaRPr lang="en-US" dirty="0"/>
          </a:p>
        </p:txBody>
      </p:sp>
      <p:sp>
        <p:nvSpPr>
          <p:cNvPr id="4" name="Slide Number Placeholder 3"/>
          <p:cNvSpPr>
            <a:spLocks noGrp="1"/>
          </p:cNvSpPr>
          <p:nvPr>
            <p:ph type="sldNum" sz="quarter" idx="10"/>
          </p:nvPr>
        </p:nvSpPr>
        <p:spPr/>
        <p:txBody>
          <a:bodyPr/>
          <a:lstStyle/>
          <a:p>
            <a:fld id="{1D1D3A5D-9D82-48A1-8E36-D8178B523A86}" type="slidenum">
              <a:rPr lang="en-US" smtClean="0"/>
              <a:t>3</a:t>
            </a:fld>
            <a:endParaRPr lang="en-US"/>
          </a:p>
        </p:txBody>
      </p:sp>
    </p:spTree>
    <p:extLst>
      <p:ext uri="{BB962C8B-B14F-4D97-AF65-F5344CB8AC3E}">
        <p14:creationId xmlns:p14="http://schemas.microsoft.com/office/powerpoint/2010/main" val="64050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3976B2"/>
                </a:solidFill>
              </a:rPr>
              <a:t>If students miss a class, they still have an opportunity to assess the </a:t>
            </a:r>
            <a:r>
              <a:rPr lang="en-US" sz="1100" dirty="0" smtClean="0">
                <a:solidFill>
                  <a:srgbClr val="3976B2"/>
                </a:solidFill>
              </a:rPr>
              <a:t>course</a:t>
            </a:r>
            <a:endParaRPr lang="en-US" sz="1100" dirty="0">
              <a:solidFill>
                <a:srgbClr val="3976B2"/>
              </a:solidFill>
            </a:endParaRPr>
          </a:p>
          <a:p>
            <a:r>
              <a:rPr lang="en-US" sz="1400" dirty="0">
                <a:solidFill>
                  <a:schemeClr val="tx1">
                    <a:lumMod val="50000"/>
                    <a:lumOff val="50000"/>
                  </a:schemeClr>
                </a:solidFill>
              </a:rPr>
              <a:t>Students have equal access to evaluation </a:t>
            </a:r>
            <a:r>
              <a:rPr lang="en-US" sz="1400" dirty="0" smtClean="0">
                <a:solidFill>
                  <a:schemeClr val="tx1">
                    <a:lumMod val="50000"/>
                    <a:lumOff val="50000"/>
                  </a:schemeClr>
                </a:solidFill>
              </a:rPr>
              <a:t>tools</a:t>
            </a:r>
            <a:endParaRPr lang="en-US" sz="1400" dirty="0">
              <a:solidFill>
                <a:schemeClr val="tx1">
                  <a:lumMod val="50000"/>
                  <a:lumOff val="50000"/>
                </a:schemeClr>
              </a:solidFill>
            </a:endParaRPr>
          </a:p>
          <a:p>
            <a:r>
              <a:rPr lang="en-US" sz="1400" dirty="0">
                <a:solidFill>
                  <a:schemeClr val="tx1">
                    <a:lumMod val="50000"/>
                    <a:lumOff val="50000"/>
                  </a:schemeClr>
                </a:solidFill>
              </a:rPr>
              <a:t>Improved data analysis and </a:t>
            </a:r>
            <a:r>
              <a:rPr lang="en-US" sz="1400" dirty="0" smtClean="0">
                <a:solidFill>
                  <a:schemeClr val="tx1">
                    <a:lumMod val="50000"/>
                    <a:lumOff val="50000"/>
                  </a:schemeClr>
                </a:solidFill>
              </a:rPr>
              <a:t>communication</a:t>
            </a:r>
            <a:endParaRPr lang="en-US" sz="1400" dirty="0">
              <a:solidFill>
                <a:schemeClr val="tx1">
                  <a:lumMod val="50000"/>
                  <a:lumOff val="50000"/>
                </a:schemeClr>
              </a:solidFill>
            </a:endParaRPr>
          </a:p>
          <a:p>
            <a:r>
              <a:rPr lang="en-US" sz="1400" dirty="0">
                <a:solidFill>
                  <a:schemeClr val="tx1">
                    <a:lumMod val="50000"/>
                    <a:lumOff val="50000"/>
                  </a:schemeClr>
                </a:solidFill>
              </a:rPr>
              <a:t>Increased quantity and quality of </a:t>
            </a:r>
            <a:r>
              <a:rPr lang="en-US" sz="1400" dirty="0" smtClean="0">
                <a:solidFill>
                  <a:schemeClr val="tx1">
                    <a:lumMod val="50000"/>
                    <a:lumOff val="50000"/>
                  </a:schemeClr>
                </a:solidFill>
              </a:rPr>
              <a:t>results</a:t>
            </a:r>
            <a:endParaRPr lang="en-US" sz="1400" dirty="0">
              <a:solidFill>
                <a:schemeClr val="tx1">
                  <a:lumMod val="50000"/>
                  <a:lumOff val="50000"/>
                </a:schemeClr>
              </a:solidFill>
            </a:endParaRPr>
          </a:p>
          <a:p>
            <a:r>
              <a:rPr lang="en-US" sz="1400" dirty="0">
                <a:solidFill>
                  <a:schemeClr val="tx1">
                    <a:lumMod val="50000"/>
                    <a:lumOff val="50000"/>
                  </a:schemeClr>
                </a:solidFill>
              </a:rPr>
              <a:t>Increased anonymity for </a:t>
            </a:r>
            <a:r>
              <a:rPr lang="en-US" sz="1400" dirty="0" smtClean="0">
                <a:solidFill>
                  <a:schemeClr val="tx1">
                    <a:lumMod val="50000"/>
                    <a:lumOff val="50000"/>
                  </a:schemeClr>
                </a:solidFill>
              </a:rPr>
              <a:t>students</a:t>
            </a:r>
            <a:endParaRPr lang="en-US" sz="1400" dirty="0">
              <a:solidFill>
                <a:schemeClr val="tx1">
                  <a:lumMod val="50000"/>
                  <a:lumOff val="50000"/>
                </a:schemeClr>
              </a:solidFill>
            </a:endParaRPr>
          </a:p>
          <a:p>
            <a:r>
              <a:rPr lang="en-US" sz="1400" dirty="0">
                <a:solidFill>
                  <a:schemeClr val="tx1">
                    <a:lumMod val="50000"/>
                    <a:lumOff val="50000"/>
                  </a:schemeClr>
                </a:solidFill>
              </a:rPr>
              <a:t>Reduced environmental impact</a:t>
            </a:r>
          </a:p>
          <a:p>
            <a:endParaRPr lang="en-US" sz="1400" dirty="0">
              <a:solidFill>
                <a:schemeClr val="tx1">
                  <a:lumMod val="50000"/>
                  <a:lumOff val="50000"/>
                </a:schemeClr>
              </a:solidFill>
            </a:endParaRPr>
          </a:p>
          <a:p>
            <a:endParaRPr lang="en-US" sz="1400" dirty="0">
              <a:solidFill>
                <a:schemeClr val="tx1">
                  <a:lumMod val="50000"/>
                  <a:lumOff val="50000"/>
                </a:schemeClr>
              </a:solidFill>
            </a:endParaRPr>
          </a:p>
          <a:p>
            <a:endParaRPr lang="en-US" dirty="0"/>
          </a:p>
        </p:txBody>
      </p:sp>
      <p:sp>
        <p:nvSpPr>
          <p:cNvPr id="4" name="Slide Number Placeholder 3"/>
          <p:cNvSpPr>
            <a:spLocks noGrp="1"/>
          </p:cNvSpPr>
          <p:nvPr>
            <p:ph type="sldNum" sz="quarter" idx="10"/>
          </p:nvPr>
        </p:nvSpPr>
        <p:spPr/>
        <p:txBody>
          <a:bodyPr/>
          <a:lstStyle/>
          <a:p>
            <a:fld id="{25CB4099-84C2-D349-A49D-D66EE52BBD4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3344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Surveys can be taken from</a:t>
            </a:r>
            <a:r>
              <a:rPr lang="en-US" baseline="0" dirty="0" smtClean="0"/>
              <a:t> anywhere! In class, home, around campus. </a:t>
            </a:r>
            <a:endParaRPr lang="en-US" dirty="0"/>
          </a:p>
        </p:txBody>
      </p:sp>
      <p:sp>
        <p:nvSpPr>
          <p:cNvPr id="4" name="Slide Number Placeholder 3"/>
          <p:cNvSpPr>
            <a:spLocks noGrp="1"/>
          </p:cNvSpPr>
          <p:nvPr>
            <p:ph type="sldNum" sz="quarter" idx="10"/>
          </p:nvPr>
        </p:nvSpPr>
        <p:spPr/>
        <p:txBody>
          <a:bodyPr/>
          <a:lstStyle/>
          <a:p>
            <a:fld id="{0088527C-03A7-4742-9FBA-5A63748672F3}" type="slidenum">
              <a:rPr lang="en-US" smtClean="0"/>
              <a:t>5</a:t>
            </a:fld>
            <a:endParaRPr lang="en-US" dirty="0"/>
          </a:p>
        </p:txBody>
      </p:sp>
    </p:spTree>
    <p:extLst>
      <p:ext uri="{BB962C8B-B14F-4D97-AF65-F5344CB8AC3E}">
        <p14:creationId xmlns:p14="http://schemas.microsoft.com/office/powerpoint/2010/main" val="189088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cs typeface="Calibri" pitchFamily="34" charset="0"/>
              </a:rPr>
              <a:t>Students will be presented with a survey home</a:t>
            </a:r>
            <a:r>
              <a:rPr lang="en-US" sz="1200" baseline="0" dirty="0" smtClean="0">
                <a:latin typeface="Calibri" pitchFamily="34" charset="0"/>
                <a:cs typeface="Calibri" pitchFamily="34" charset="0"/>
              </a:rPr>
              <a:t> page after successful log in. They will be able to view all currently active, completed, upcoming, and closed evaluations. If accessing this page on a mobile device, the page will render to the correct screen size without having to download an app or change the settings of the device. </a:t>
            </a:r>
            <a:endParaRPr lang="en-US" sz="1200" dirty="0" smtClean="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1D1D3A5D-9D82-48A1-8E36-D8178B523A86}" type="slidenum">
              <a:rPr lang="en-US" smtClean="0"/>
              <a:t>6</a:t>
            </a:fld>
            <a:endParaRPr lang="en-US"/>
          </a:p>
        </p:txBody>
      </p:sp>
    </p:spTree>
    <p:extLst>
      <p:ext uri="{BB962C8B-B14F-4D97-AF65-F5344CB8AC3E}">
        <p14:creationId xmlns:p14="http://schemas.microsoft.com/office/powerpoint/2010/main" val="222594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Survey questions will be displayed as set up by the campus administrator. Pages, or single questions will be repeated if multiple faculty are assigned to the course. The faculty member is clearly identified prior to any questions specific to their performance. </a:t>
            </a:r>
          </a:p>
          <a:p>
            <a:endParaRPr lang="en-US" baseline="0" dirty="0" smtClean="0"/>
          </a:p>
          <a:p>
            <a:r>
              <a:rPr lang="en-US" baseline="0" dirty="0" smtClean="0"/>
              <a:t>The surveys are paginated which allows for the student to automatically save their results after each page as well as leave and continue where they left off. The course evaluation system collects and reports on partial responses for surveys that are not completed based on the last page the student submitted. </a:t>
            </a:r>
          </a:p>
          <a:p>
            <a:endParaRPr lang="en-US" dirty="0"/>
          </a:p>
        </p:txBody>
      </p:sp>
      <p:sp>
        <p:nvSpPr>
          <p:cNvPr id="4" name="Slide Number Placeholder 3"/>
          <p:cNvSpPr>
            <a:spLocks noGrp="1"/>
          </p:cNvSpPr>
          <p:nvPr>
            <p:ph type="sldNum" sz="quarter" idx="10"/>
          </p:nvPr>
        </p:nvSpPr>
        <p:spPr/>
        <p:txBody>
          <a:bodyPr/>
          <a:lstStyle/>
          <a:p>
            <a:fld id="{1D1D3A5D-9D82-48A1-8E36-D8178B523A86}" type="slidenum">
              <a:rPr lang="en-US" smtClean="0"/>
              <a:t>7</a:t>
            </a:fld>
            <a:endParaRPr lang="en-US"/>
          </a:p>
        </p:txBody>
      </p:sp>
    </p:spTree>
    <p:extLst>
      <p:ext uri="{BB962C8B-B14F-4D97-AF65-F5344CB8AC3E}">
        <p14:creationId xmlns:p14="http://schemas.microsoft.com/office/powerpoint/2010/main" val="417891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Faculty can view real time response rates on their personalized</a:t>
            </a:r>
            <a:r>
              <a:rPr lang="en-US" baseline="0" dirty="0" smtClean="0"/>
              <a:t> course evaluation home page. Course enrollments, dates of surveys open and close, and reporting release will also be displayed. </a:t>
            </a:r>
            <a:endParaRPr lang="en-US" dirty="0" smtClean="0"/>
          </a:p>
          <a:p>
            <a:endParaRPr lang="en-US" dirty="0"/>
          </a:p>
        </p:txBody>
      </p:sp>
      <p:sp>
        <p:nvSpPr>
          <p:cNvPr id="4" name="Slide Number Placeholder 3"/>
          <p:cNvSpPr>
            <a:spLocks noGrp="1"/>
          </p:cNvSpPr>
          <p:nvPr>
            <p:ph type="sldNum" sz="quarter" idx="10"/>
          </p:nvPr>
        </p:nvSpPr>
        <p:spPr/>
        <p:txBody>
          <a:bodyPr/>
          <a:lstStyle/>
          <a:p>
            <a:fld id="{1D1D3A5D-9D82-48A1-8E36-D8178B523A86}" type="slidenum">
              <a:rPr lang="en-US" smtClean="0"/>
              <a:t>8</a:t>
            </a:fld>
            <a:endParaRPr lang="en-US"/>
          </a:p>
        </p:txBody>
      </p:sp>
    </p:spTree>
    <p:extLst>
      <p:ext uri="{BB962C8B-B14F-4D97-AF65-F5344CB8AC3E}">
        <p14:creationId xmlns:p14="http://schemas.microsoft.com/office/powerpoint/2010/main" val="299610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segment comparison report displays a graphical representation of the mean and standard deviation versus a benchmarking segment of the Program, Department, College, or institution wide mean. The faculty can customize which segment they would like to view. Each question can be expanded to view additional frequency information. </a:t>
            </a:r>
            <a:endParaRPr lang="en-US" dirty="0"/>
          </a:p>
        </p:txBody>
      </p:sp>
      <p:sp>
        <p:nvSpPr>
          <p:cNvPr id="4" name="Slide Number Placeholder 3"/>
          <p:cNvSpPr>
            <a:spLocks noGrp="1"/>
          </p:cNvSpPr>
          <p:nvPr>
            <p:ph type="sldNum" sz="quarter" idx="10"/>
          </p:nvPr>
        </p:nvSpPr>
        <p:spPr/>
        <p:txBody>
          <a:bodyPr/>
          <a:lstStyle/>
          <a:p>
            <a:fld id="{1D1D3A5D-9D82-48A1-8E36-D8178B523A86}" type="slidenum">
              <a:rPr lang="en-US" smtClean="0"/>
              <a:t>9</a:t>
            </a:fld>
            <a:endParaRPr lang="en-US"/>
          </a:p>
        </p:txBody>
      </p:sp>
    </p:spTree>
    <p:extLst>
      <p:ext uri="{BB962C8B-B14F-4D97-AF65-F5344CB8AC3E}">
        <p14:creationId xmlns:p14="http://schemas.microsoft.com/office/powerpoint/2010/main" val="310356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Mean analysis is the administrator report for viewing summary</a:t>
            </a:r>
            <a:r>
              <a:rPr lang="en-US" baseline="0" dirty="0" smtClean="0"/>
              <a:t> data on all course sections. The main page displays each question asked on the evaluation form with the ability to drill into the data by each level of the institutional unit chart. </a:t>
            </a:r>
          </a:p>
          <a:p>
            <a:r>
              <a:rPr lang="en-US" baseline="0" dirty="0" smtClean="0"/>
              <a:t>Over/Under is listed to show the number of courses that are over and under the mean. The numbers are hyperlinked so that when clicked on the administrator can review the list of courses in the over or under category. </a:t>
            </a:r>
            <a:endParaRPr lang="en-US" dirty="0"/>
          </a:p>
        </p:txBody>
      </p:sp>
      <p:sp>
        <p:nvSpPr>
          <p:cNvPr id="4" name="Slide Number Placeholder 3"/>
          <p:cNvSpPr>
            <a:spLocks noGrp="1"/>
          </p:cNvSpPr>
          <p:nvPr>
            <p:ph type="sldNum" sz="quarter" idx="10"/>
          </p:nvPr>
        </p:nvSpPr>
        <p:spPr/>
        <p:txBody>
          <a:bodyPr/>
          <a:lstStyle/>
          <a:p>
            <a:fld id="{1D1D3A5D-9D82-48A1-8E36-D8178B523A86}" type="slidenum">
              <a:rPr lang="en-US" smtClean="0"/>
              <a:t>11</a:t>
            </a:fld>
            <a:endParaRPr lang="en-US"/>
          </a:p>
        </p:txBody>
      </p:sp>
    </p:spTree>
    <p:extLst>
      <p:ext uri="{BB962C8B-B14F-4D97-AF65-F5344CB8AC3E}">
        <p14:creationId xmlns:p14="http://schemas.microsoft.com/office/powerpoint/2010/main" val="35078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447800"/>
          </a:xfrm>
          <a:prstGeom prst="rect">
            <a:avLst/>
          </a:prstGeom>
        </p:spPr>
        <p:txBody>
          <a:bodyPr/>
          <a:lstStyle>
            <a:lvl1pPr algn="ctr">
              <a:defRPr>
                <a:solidFill>
                  <a:schemeClr val="bg2">
                    <a:lumMod val="75000"/>
                  </a:schemeClr>
                </a:solidFill>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19400"/>
            <a:ext cx="6400800" cy="1752600"/>
          </a:xfrm>
          <a:prstGeom prst="rect">
            <a:avLst/>
          </a:prstGeom>
        </p:spPr>
        <p:txBody>
          <a:bodyPr/>
          <a:lstStyle>
            <a:lvl1pPr marL="0" indent="0" algn="ctr">
              <a:buNone/>
              <a:defRPr b="0" i="0">
                <a:solidFill>
                  <a:srgbClr val="606060"/>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838200" y="2362200"/>
            <a:ext cx="7620000" cy="1588"/>
          </a:xfrm>
          <a:prstGeom prst="line">
            <a:avLst/>
          </a:prstGeom>
          <a:noFill/>
          <a:ln w="9525">
            <a:solidFill>
              <a:schemeClr val="bg1"/>
            </a:solidFill>
            <a:prstDash val="dot"/>
            <a:round/>
            <a:headEnd/>
            <a:tailEnd/>
          </a:ln>
        </p:spPr>
      </p:cxnSp>
      <p:cxnSp>
        <p:nvCxnSpPr>
          <p:cNvPr id="5" name="Straight Connector 13"/>
          <p:cNvCxnSpPr>
            <a:cxnSpLocks noChangeShapeType="1"/>
          </p:cNvCxnSpPr>
          <p:nvPr userDrawn="1"/>
        </p:nvCxnSpPr>
        <p:spPr bwMode="auto">
          <a:xfrm>
            <a:off x="838200" y="2363788"/>
            <a:ext cx="7620000" cy="1587"/>
          </a:xfrm>
          <a:prstGeom prst="line">
            <a:avLst/>
          </a:prstGeom>
          <a:noFill/>
          <a:ln w="9525">
            <a:solidFill>
              <a:schemeClr val="tx1"/>
            </a:solidFill>
            <a:prstDash val="dot"/>
            <a:round/>
            <a:headEnd/>
            <a:tailEnd/>
          </a:ln>
        </p:spPr>
      </p:cxnSp>
      <p:sp>
        <p:nvSpPr>
          <p:cNvPr id="2" name="Title 1"/>
          <p:cNvSpPr>
            <a:spLocks noGrp="1"/>
          </p:cNvSpPr>
          <p:nvPr>
            <p:ph type="title"/>
          </p:nvPr>
        </p:nvSpPr>
        <p:spPr>
          <a:xfrm>
            <a:off x="722313" y="2338387"/>
            <a:ext cx="7772400" cy="1852613"/>
          </a:xfrm>
          <a:prstGeom prst="rect">
            <a:avLst/>
          </a:prstGeom>
        </p:spPr>
        <p:txBody>
          <a:bodyPr anchor="t"/>
          <a:lstStyle>
            <a:lvl1pPr algn="l">
              <a:defRPr sz="4000" b="0" i="0" cap="all">
                <a:solidFill>
                  <a:srgbClr val="606060"/>
                </a:solidFi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1676400"/>
            <a:ext cx="7772400" cy="661987"/>
          </a:xfrm>
          <a:prstGeom prst="rect">
            <a:avLst/>
          </a:prstGeom>
        </p:spPr>
        <p:txBody>
          <a:bodyPr anchor="b"/>
          <a:lstStyle>
            <a:lvl1pPr marL="0" indent="0">
              <a:buNone/>
              <a:defRPr sz="2000" b="0" i="0">
                <a:solidFill>
                  <a:srgbClr val="1C6CB5"/>
                </a:solidFill>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514600"/>
            <a:ext cx="7772400" cy="3429000"/>
          </a:xfrm>
          <a:prstGeom prst="rect">
            <a:avLst/>
          </a:prstGeom>
        </p:spPr>
        <p:txBody>
          <a:bodyPr/>
          <a:lstStyle>
            <a:lvl1pPr>
              <a:defRPr b="0" i="0">
                <a:solidFill>
                  <a:srgbClr val="606060"/>
                </a:solidFill>
                <a:latin typeface="Trebuchet MS"/>
                <a:cs typeface="Trebuchet MS"/>
              </a:defRPr>
            </a:lvl1pPr>
            <a:lvl2pPr>
              <a:buClrTx/>
              <a:defRPr b="0" i="0">
                <a:solidFill>
                  <a:srgbClr val="606060"/>
                </a:solidFill>
                <a:latin typeface="Trebuchet MS"/>
                <a:cs typeface="Trebuchet MS"/>
              </a:defRPr>
            </a:lvl2pPr>
            <a:lvl3pPr>
              <a:buClrTx/>
              <a:defRPr b="0" i="0">
                <a:solidFill>
                  <a:srgbClr val="606060"/>
                </a:solidFill>
                <a:latin typeface="Trebuchet MS"/>
                <a:cs typeface="Trebuchet MS"/>
              </a:defRPr>
            </a:lvl3pPr>
            <a:lvl4pPr>
              <a:buClrTx/>
              <a:defRPr b="0" i="0">
                <a:solidFill>
                  <a:srgbClr val="606060"/>
                </a:solidFill>
                <a:latin typeface="Trebuchet MS"/>
                <a:cs typeface="Trebuchet MS"/>
              </a:defRPr>
            </a:lvl4pPr>
            <a:lvl5pPr>
              <a:defRPr b="0" i="1">
                <a:solidFill>
                  <a:srgbClr val="606060"/>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133600"/>
            <a:ext cx="3810000" cy="3505200"/>
          </a:xfrm>
          <a:prstGeom prst="rect">
            <a:avLst/>
          </a:prstGeom>
        </p:spPr>
        <p:txBody>
          <a:bodyPr/>
          <a:lstStyle>
            <a:lvl1pPr>
              <a:defRPr sz="2800" b="0" i="0">
                <a:solidFill>
                  <a:srgbClr val="606060"/>
                </a:solidFill>
                <a:latin typeface="Trebuchet MS"/>
                <a:cs typeface="Trebuchet MS"/>
              </a:defRPr>
            </a:lvl1pPr>
            <a:lvl2pPr>
              <a:buClrTx/>
              <a:buFont typeface="Arial"/>
              <a:buChar char="•"/>
              <a:defRPr sz="2400" b="0" i="0">
                <a:solidFill>
                  <a:srgbClr val="606060"/>
                </a:solidFill>
                <a:latin typeface="Trebuchet MS"/>
                <a:cs typeface="Trebuchet MS"/>
              </a:defRPr>
            </a:lvl2pPr>
            <a:lvl3pPr>
              <a:buClrTx/>
              <a:buFont typeface="Arial"/>
              <a:buChar char="•"/>
              <a:defRPr sz="2000" b="0" i="0">
                <a:solidFill>
                  <a:srgbClr val="606060"/>
                </a:solidFill>
                <a:latin typeface="Trebuchet MS"/>
                <a:cs typeface="Trebuchet MS"/>
              </a:defRPr>
            </a:lvl3pPr>
            <a:lvl4pPr>
              <a:buClrTx/>
              <a:buFont typeface="Arial"/>
              <a:buChar char="•"/>
              <a:defRPr sz="1800" b="0" i="0">
                <a:solidFill>
                  <a:srgbClr val="606060"/>
                </a:solidFill>
                <a:latin typeface="Trebuchet MS"/>
                <a:cs typeface="Trebuchet MS"/>
              </a:defRPr>
            </a:lvl4pPr>
            <a:lvl5pPr>
              <a:buClr>
                <a:srgbClr val="ECD63F"/>
              </a:buClr>
              <a:buFontTx/>
              <a:buNone/>
              <a:defRPr sz="1800" b="0" i="1">
                <a:solidFill>
                  <a:srgbClr val="606060"/>
                </a:solidFill>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3810000" cy="3505200"/>
          </a:xfrm>
          <a:prstGeom prst="rect">
            <a:avLst/>
          </a:prstGeom>
        </p:spPr>
        <p:txBody>
          <a:bodyPr/>
          <a:lstStyle>
            <a:lvl1pPr>
              <a:defRPr sz="2800" b="0" i="0">
                <a:solidFill>
                  <a:srgbClr val="606060"/>
                </a:solidFill>
                <a:latin typeface="Trebuchet MS"/>
                <a:cs typeface="Trebuchet MS"/>
              </a:defRPr>
            </a:lvl1pPr>
            <a:lvl2pPr>
              <a:buClrTx/>
              <a:buFont typeface="Arial"/>
              <a:buChar char="•"/>
              <a:defRPr sz="2400" b="0" i="0">
                <a:solidFill>
                  <a:srgbClr val="808080"/>
                </a:solidFill>
                <a:latin typeface="Trebuchet MS"/>
                <a:cs typeface="Trebuchet MS"/>
              </a:defRPr>
            </a:lvl2pPr>
            <a:lvl3pPr>
              <a:buClrTx/>
              <a:buFont typeface="Arial"/>
              <a:buChar char="•"/>
              <a:defRPr sz="2000" b="0" i="0">
                <a:solidFill>
                  <a:srgbClr val="808080"/>
                </a:solidFill>
                <a:latin typeface="Trebuchet MS"/>
                <a:cs typeface="Trebuchet MS"/>
              </a:defRPr>
            </a:lvl3pPr>
            <a:lvl4pPr>
              <a:buClrTx/>
              <a:buFont typeface="Arial"/>
              <a:buChar char="•"/>
              <a:defRPr sz="1800" b="0" i="0">
                <a:solidFill>
                  <a:srgbClr val="808080"/>
                </a:solidFill>
                <a:latin typeface="Trebuchet MS"/>
                <a:cs typeface="Trebuchet MS"/>
              </a:defRPr>
            </a:lvl4pPr>
            <a:lvl5pPr>
              <a:buClr>
                <a:srgbClr val="ECD63F"/>
              </a:buClr>
              <a:buFontTx/>
              <a:buNone/>
              <a:defRPr sz="1800" b="0" i="1">
                <a:solidFill>
                  <a:srgbClr val="808080"/>
                </a:solidFill>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06475"/>
          </a:xfrm>
          <a:prstGeom prst="rect">
            <a:avLst/>
          </a:prstGeom>
        </p:spPr>
        <p:txBody>
          <a:bodyPr/>
          <a:lstStyle>
            <a:lvl1pPr>
              <a:defRPr b="0" i="0">
                <a:solidFill>
                  <a:srgbClr val="808080"/>
                </a:solidFill>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1"/>
            <a:ext cx="4040188" cy="438935"/>
          </a:xfrm>
          <a:prstGeom prst="rect">
            <a:avLst/>
          </a:prstGeom>
        </p:spPr>
        <p:txBody>
          <a:bodyPr anchor="b"/>
          <a:lstStyle>
            <a:lvl1pPr marL="0" indent="0">
              <a:buNone/>
              <a:defRPr sz="2400" b="0"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637626"/>
            <a:ext cx="4040188" cy="2971800"/>
          </a:xfrm>
          <a:prstGeom prst="rect">
            <a:avLst/>
          </a:prstGeom>
        </p:spPr>
        <p:txBody>
          <a:bodyPr/>
          <a:lstStyle>
            <a:lvl1pPr>
              <a:defRPr sz="2400" b="0" i="0">
                <a:solidFill>
                  <a:srgbClr val="606060"/>
                </a:solidFill>
                <a:latin typeface="Trebuchet MS"/>
                <a:cs typeface="Trebuchet MS"/>
              </a:defRPr>
            </a:lvl1pPr>
            <a:lvl2pPr>
              <a:buClr>
                <a:srgbClr val="ECD63F"/>
              </a:buClr>
              <a:buFont typeface="Arial"/>
              <a:buChar char="•"/>
              <a:defRPr sz="2000" b="0" i="0">
                <a:solidFill>
                  <a:srgbClr val="606060"/>
                </a:solidFill>
                <a:latin typeface="Trebuchet MS"/>
                <a:cs typeface="Trebuchet MS"/>
              </a:defRPr>
            </a:lvl2pPr>
            <a:lvl3pPr>
              <a:buClr>
                <a:srgbClr val="ECD63F"/>
              </a:buClr>
              <a:buFont typeface="Arial"/>
              <a:buChar char="•"/>
              <a:defRPr sz="1800" b="0" i="0">
                <a:solidFill>
                  <a:srgbClr val="606060"/>
                </a:solidFill>
                <a:latin typeface="Trebuchet MS"/>
                <a:cs typeface="Trebuchet MS"/>
              </a:defRPr>
            </a:lvl3pPr>
            <a:lvl4pPr>
              <a:buClr>
                <a:srgbClr val="ECD63F"/>
              </a:buClr>
              <a:buFont typeface="Arial"/>
              <a:buChar char="•"/>
              <a:defRPr sz="1600" b="0" i="0">
                <a:solidFill>
                  <a:srgbClr val="606060"/>
                </a:solidFill>
                <a:latin typeface="Trebuchet MS"/>
                <a:cs typeface="Trebuchet MS"/>
              </a:defRPr>
            </a:lvl4pPr>
            <a:lvl5pPr>
              <a:buClr>
                <a:srgbClr val="ECD63F"/>
              </a:buClr>
              <a:buFontTx/>
              <a:buNone/>
              <a:defRPr sz="1600" b="0" i="1">
                <a:solidFill>
                  <a:srgbClr val="606060"/>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57401"/>
            <a:ext cx="4041775" cy="438935"/>
          </a:xfrm>
          <a:prstGeom prst="rect">
            <a:avLst/>
          </a:prstGeom>
        </p:spPr>
        <p:txBody>
          <a:bodyPr anchor="b"/>
          <a:lstStyle>
            <a:lvl1pPr marL="0" indent="0">
              <a:buNone/>
              <a:defRPr sz="2400" b="0"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637626"/>
            <a:ext cx="4041775" cy="2971800"/>
          </a:xfrm>
          <a:prstGeom prst="rect">
            <a:avLst/>
          </a:prstGeom>
        </p:spPr>
        <p:txBody>
          <a:bodyPr/>
          <a:lstStyle>
            <a:lvl1pPr>
              <a:defRPr sz="2400">
                <a:solidFill>
                  <a:srgbClr val="606060"/>
                </a:solidFill>
              </a:defRPr>
            </a:lvl1pPr>
            <a:lvl2pPr>
              <a:buClr>
                <a:srgbClr val="ECD63F"/>
              </a:buClr>
              <a:buFont typeface="Arial"/>
              <a:buChar char="•"/>
              <a:defRPr sz="2000">
                <a:solidFill>
                  <a:srgbClr val="606060"/>
                </a:solidFill>
              </a:defRPr>
            </a:lvl2pPr>
            <a:lvl3pPr>
              <a:buClr>
                <a:srgbClr val="ECD63F"/>
              </a:buClr>
              <a:buFont typeface="Arial"/>
              <a:buChar char="•"/>
              <a:defRPr sz="1800">
                <a:solidFill>
                  <a:srgbClr val="606060"/>
                </a:solidFill>
              </a:defRPr>
            </a:lvl3pPr>
            <a:lvl4pPr>
              <a:buClr>
                <a:srgbClr val="ECD63F"/>
              </a:buClr>
              <a:buFont typeface="Arial"/>
              <a:buChar char="•"/>
              <a:defRPr sz="1600">
                <a:solidFill>
                  <a:srgbClr val="606060"/>
                </a:solidFill>
              </a:defRPr>
            </a:lvl4pPr>
            <a:lvl5pPr>
              <a:buClr>
                <a:srgbClr val="ECD63F"/>
              </a:buClr>
              <a:buFontTx/>
              <a:buNone/>
              <a:defRPr sz="1600" i="1">
                <a:solidFill>
                  <a:srgbClr val="606060"/>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295400"/>
          </a:xfrm>
          <a:prstGeom prst="rect">
            <a:avLst/>
          </a:prstGeom>
          <a:solidFill>
            <a:srgbClr val="F49709"/>
          </a:solidFill>
        </p:spPr>
        <p:txBody>
          <a:bodyPr anchor="b"/>
          <a:lstStyle>
            <a:lvl1pPr algn="l">
              <a:defRPr sz="2000" b="0"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495800"/>
          </a:xfrm>
          <a:prstGeom prst="rect">
            <a:avLst/>
          </a:prstGeom>
        </p:spPr>
        <p:txBody>
          <a:bodyPr/>
          <a:lstStyle>
            <a:lvl1pPr>
              <a:defRPr sz="3200">
                <a:solidFill>
                  <a:srgbClr val="606060"/>
                </a:solidFill>
                <a:latin typeface="Georgia"/>
                <a:cs typeface="Georgia"/>
              </a:defRPr>
            </a:lvl1pPr>
            <a:lvl2pPr>
              <a:buClrTx/>
              <a:buFont typeface="Arial"/>
              <a:buChar char="•"/>
              <a:defRPr sz="2800" b="0" i="0">
                <a:solidFill>
                  <a:srgbClr val="606060"/>
                </a:solidFill>
                <a:latin typeface="Trebuchet MS"/>
                <a:cs typeface="Trebuchet MS"/>
              </a:defRPr>
            </a:lvl2pPr>
            <a:lvl3pPr>
              <a:buClrTx/>
              <a:buFont typeface="Arial"/>
              <a:buChar char="•"/>
              <a:defRPr sz="2400" b="0" i="0">
                <a:solidFill>
                  <a:srgbClr val="606060"/>
                </a:solidFill>
                <a:latin typeface="Trebuchet MS"/>
                <a:cs typeface="Trebuchet MS"/>
              </a:defRPr>
            </a:lvl3pPr>
            <a:lvl4pPr>
              <a:buClrTx/>
              <a:buFont typeface="Arial"/>
              <a:buChar char="•"/>
              <a:defRPr sz="2000" b="0" i="0">
                <a:solidFill>
                  <a:srgbClr val="606060"/>
                </a:solidFill>
                <a:latin typeface="Trebuchet MS"/>
                <a:cs typeface="Trebuchet MS"/>
              </a:defRPr>
            </a:lvl4pPr>
            <a:lvl5pPr>
              <a:buClr>
                <a:srgbClr val="ECD63F"/>
              </a:buClr>
              <a:buFontTx/>
              <a:buNone/>
              <a:defRPr sz="2000" b="0" i="1">
                <a:solidFill>
                  <a:srgbClr val="606060"/>
                </a:solidFill>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048000"/>
          </a:xfrm>
          <a:prstGeom prst="rect">
            <a:avLst/>
          </a:prstGeom>
        </p:spPr>
        <p:txBody>
          <a:bodyPr/>
          <a:lstStyle>
            <a:lvl1pPr marL="0" indent="0">
              <a:buNone/>
              <a:defRPr sz="1400" b="0" i="0">
                <a:solidFill>
                  <a:srgbClr val="60606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334000" cy="566738"/>
          </a:xfrm>
          <a:prstGeom prst="rect">
            <a:avLst/>
          </a:prstGeom>
        </p:spPr>
        <p:txBody>
          <a:bodyPr anchor="b"/>
          <a:lstStyle>
            <a:lvl1pPr algn="ctr">
              <a:defRPr sz="2000" b="0" i="0">
                <a:solidFill>
                  <a:srgbClr val="606060"/>
                </a:solidFill>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295400"/>
            <a:ext cx="5334000" cy="3124200"/>
          </a:xfrm>
          <a:prstGeom prst="rect">
            <a:avLst/>
          </a:prstGeom>
          <a:ln>
            <a:headEnd type="none" w="med" len="med"/>
            <a:tailEnd type="none" w="med" len="med"/>
          </a:ln>
        </p:spPr>
        <p:style>
          <a:lnRef idx="3">
            <a:schemeClr val="lt1"/>
          </a:lnRef>
          <a:fillRef idx="1">
            <a:schemeClr val="accent3"/>
          </a:fillRef>
          <a:effectRef idx="1">
            <a:schemeClr val="accent3"/>
          </a:effectRef>
          <a:fontRef idx="none"/>
        </p:style>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062538"/>
            <a:ext cx="5334000" cy="804862"/>
          </a:xfrm>
          <a:prstGeom prst="rect">
            <a:avLst/>
          </a:prstGeom>
        </p:spPr>
        <p:txBody>
          <a:bodyPr/>
          <a:lstStyle>
            <a:lvl1pPr marL="0" indent="0" algn="ctr">
              <a:buNone/>
              <a:defRPr sz="1400" b="0" i="0">
                <a:solidFill>
                  <a:srgbClr val="60606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y_seal_alt.jpg"/>
          <p:cNvPicPr>
            <a:picLocks noChangeAspect="1"/>
          </p:cNvPicPr>
          <p:nvPr userDrawn="1"/>
        </p:nvPicPr>
        <p:blipFill>
          <a:blip r:embed="rId10"/>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44" r:id="rId3"/>
    <p:sldLayoutId id="2147483839" r:id="rId4"/>
    <p:sldLayoutId id="2147483840" r:id="rId5"/>
    <p:sldLayoutId id="2147483841" r:id="rId6"/>
    <p:sldLayoutId id="2147483842" r:id="rId7"/>
    <p:sldLayoutId id="2147483843" r:id="rId8"/>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gi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gif"/><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62000" y="1524000"/>
            <a:ext cx="7620000" cy="3539430"/>
          </a:xfrm>
          <a:prstGeom prst="rect">
            <a:avLst/>
          </a:prstGeom>
        </p:spPr>
        <p:txBody>
          <a:bodyPr wrap="square">
            <a:spAutoFit/>
          </a:bodyPr>
          <a:lstStyle/>
          <a:p>
            <a:pPr algn="ctr"/>
            <a:r>
              <a:rPr lang="en-US" sz="3200" b="1" dirty="0" smtClean="0">
                <a:solidFill>
                  <a:schemeClr val="accent2"/>
                </a:solidFill>
                <a:latin typeface="+mj-lt"/>
                <a:cs typeface="Arial" panose="020B0604020202020204" pitchFamily="34" charset="0"/>
              </a:rPr>
              <a:t>University-Wide </a:t>
            </a:r>
          </a:p>
          <a:p>
            <a:pPr algn="ctr"/>
            <a:r>
              <a:rPr lang="en-US" sz="3200" b="1" dirty="0" smtClean="0">
                <a:solidFill>
                  <a:schemeClr val="accent2"/>
                </a:solidFill>
                <a:latin typeface="+mj-lt"/>
                <a:cs typeface="Arial" panose="020B0604020202020204" pitchFamily="34" charset="0"/>
              </a:rPr>
              <a:t>Course Evaluation Committee</a:t>
            </a:r>
          </a:p>
          <a:p>
            <a:pPr algn="ctr"/>
            <a:endParaRPr lang="en-US" sz="2000" b="1" dirty="0">
              <a:solidFill>
                <a:srgbClr val="595959"/>
              </a:solidFill>
              <a:latin typeface="+mj-lt"/>
              <a:cs typeface="Arial" panose="020B0604020202020204" pitchFamily="34" charset="0"/>
            </a:endParaRPr>
          </a:p>
          <a:p>
            <a:pPr algn="ctr"/>
            <a:endParaRPr lang="en-US" sz="2000" b="1" dirty="0">
              <a:solidFill>
                <a:srgbClr val="595959"/>
              </a:solidFill>
              <a:latin typeface="+mj-lt"/>
              <a:cs typeface="Arial" panose="020B0604020202020204" pitchFamily="34" charset="0"/>
            </a:endParaRPr>
          </a:p>
          <a:p>
            <a:pPr algn="ctr"/>
            <a:r>
              <a:rPr lang="en-US" sz="2000" dirty="0">
                <a:solidFill>
                  <a:srgbClr val="595959"/>
                </a:solidFill>
                <a:latin typeface="+mj-lt"/>
                <a:cs typeface="Arial" panose="020B0604020202020204" pitchFamily="34" charset="0"/>
              </a:rPr>
              <a:t>Peter Biehl, Chair, Department of Anthropology</a:t>
            </a:r>
          </a:p>
          <a:p>
            <a:pPr algn="ctr"/>
            <a:r>
              <a:rPr lang="en-US" sz="2000" dirty="0">
                <a:solidFill>
                  <a:srgbClr val="595959"/>
                </a:solidFill>
                <a:latin typeface="+mj-lt"/>
                <a:cs typeface="Arial" panose="020B0604020202020204" pitchFamily="34" charset="0"/>
              </a:rPr>
              <a:t>Krissy Costanzo, </a:t>
            </a:r>
            <a:r>
              <a:rPr lang="en-US" sz="2000" dirty="0" smtClean="0">
                <a:solidFill>
                  <a:srgbClr val="595959"/>
                </a:solidFill>
                <a:latin typeface="+mj-lt"/>
                <a:cs typeface="Arial" panose="020B0604020202020204" pitchFamily="34" charset="0"/>
              </a:rPr>
              <a:t>Committee </a:t>
            </a:r>
            <a:r>
              <a:rPr lang="en-US" sz="2000" dirty="0">
                <a:solidFill>
                  <a:srgbClr val="595959"/>
                </a:solidFill>
                <a:latin typeface="+mj-lt"/>
                <a:cs typeface="Arial" panose="020B0604020202020204" pitchFamily="34" charset="0"/>
              </a:rPr>
              <a:t>Staff </a:t>
            </a:r>
            <a:r>
              <a:rPr lang="en-US" sz="2000" dirty="0" smtClean="0">
                <a:solidFill>
                  <a:srgbClr val="595959"/>
                </a:solidFill>
                <a:latin typeface="+mj-lt"/>
                <a:cs typeface="Arial" panose="020B0604020202020204" pitchFamily="34" charset="0"/>
              </a:rPr>
              <a:t>Support; Academic Affairs</a:t>
            </a:r>
            <a:endParaRPr lang="en-US" sz="2000" dirty="0">
              <a:solidFill>
                <a:srgbClr val="595959"/>
              </a:solidFill>
              <a:latin typeface="+mj-lt"/>
              <a:cs typeface="Arial" panose="020B0604020202020204" pitchFamily="34" charset="0"/>
            </a:endParaRPr>
          </a:p>
          <a:p>
            <a:pPr algn="ctr"/>
            <a:endParaRPr lang="en-US" sz="2000" dirty="0">
              <a:solidFill>
                <a:srgbClr val="595959"/>
              </a:solidFill>
              <a:latin typeface="+mj-lt"/>
              <a:cs typeface="Arial" panose="020B0604020202020204" pitchFamily="34" charset="0"/>
            </a:endParaRPr>
          </a:p>
          <a:p>
            <a:pPr algn="ctr"/>
            <a:endParaRPr lang="en-US" sz="2000" dirty="0">
              <a:solidFill>
                <a:srgbClr val="595959"/>
              </a:solidFill>
              <a:latin typeface="+mj-lt"/>
              <a:cs typeface="Arial" panose="020B0604020202020204" pitchFamily="34" charset="0"/>
            </a:endParaRPr>
          </a:p>
          <a:p>
            <a:pPr algn="ctr"/>
            <a:r>
              <a:rPr lang="en-US" sz="2000" dirty="0">
                <a:solidFill>
                  <a:srgbClr val="595959"/>
                </a:solidFill>
                <a:latin typeface="+mj-lt"/>
                <a:cs typeface="Arial" panose="020B0604020202020204" pitchFamily="34" charset="0"/>
              </a:rPr>
              <a:t>March </a:t>
            </a:r>
            <a:r>
              <a:rPr lang="en-US" sz="2000" dirty="0" smtClean="0">
                <a:solidFill>
                  <a:srgbClr val="595959"/>
                </a:solidFill>
                <a:latin typeface="+mj-lt"/>
                <a:cs typeface="Arial" panose="020B0604020202020204" pitchFamily="34" charset="0"/>
              </a:rPr>
              <a:t>26, </a:t>
            </a:r>
            <a:r>
              <a:rPr lang="en-US" sz="2000" dirty="0">
                <a:solidFill>
                  <a:srgbClr val="595959"/>
                </a:solidFill>
                <a:latin typeface="+mj-lt"/>
                <a:cs typeface="Arial" panose="020B0604020202020204" pitchFamily="34" charset="0"/>
              </a:rPr>
              <a:t>2014</a:t>
            </a:r>
          </a:p>
          <a:p>
            <a:pPr algn="ctr"/>
            <a:endParaRPr lang="en-US" sz="2000" b="1"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61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dirty="0" smtClean="0">
                <a:solidFill>
                  <a:srgbClr val="0A2196"/>
                </a:solidFill>
              </a:rPr>
              <a:t>Emailed Results</a:t>
            </a:r>
            <a:endParaRPr lang="en-US" dirty="0">
              <a:solidFill>
                <a:srgbClr val="0A2196"/>
              </a:solidFill>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68"/>
          <a:stretch/>
        </p:blipFill>
        <p:spPr bwMode="auto">
          <a:xfrm>
            <a:off x="941676" y="1989308"/>
            <a:ext cx="7315200" cy="3339834"/>
          </a:xfrm>
          <a:prstGeom prst="rect">
            <a:avLst/>
          </a:prstGeom>
          <a:noFill/>
          <a:ln w="9525">
            <a:solidFill>
              <a:srgbClr val="4C7DAB"/>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2" descr="C:\Users\JFRONC~1\AppData\Local\Temp\SNAGHTML1d304e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220" y="1008310"/>
            <a:ext cx="6413159" cy="530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3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02" y="685800"/>
            <a:ext cx="7772400" cy="1143000"/>
          </a:xfrm>
        </p:spPr>
        <p:txBody>
          <a:bodyPr/>
          <a:lstStyle/>
          <a:p>
            <a:r>
              <a:rPr lang="en-US" dirty="0" smtClean="0">
                <a:solidFill>
                  <a:srgbClr val="0A2196"/>
                </a:solidFill>
              </a:rPr>
              <a:t>Administrator Reporting</a:t>
            </a:r>
            <a:endParaRPr lang="en-US" dirty="0">
              <a:solidFill>
                <a:srgbClr val="0A2196"/>
              </a:solidFill>
            </a:endParaRP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8" y="1371600"/>
            <a:ext cx="9137469" cy="566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423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A2196"/>
                </a:solidFill>
              </a:rPr>
              <a:t>Flexible for UB’s Needs</a:t>
            </a:r>
            <a:endParaRPr lang="en-US" dirty="0">
              <a:solidFill>
                <a:srgbClr val="0A2196"/>
              </a:solidFill>
            </a:endParaRPr>
          </a:p>
        </p:txBody>
      </p:sp>
      <p:sp>
        <p:nvSpPr>
          <p:cNvPr id="3" name="Content Placeholder 2"/>
          <p:cNvSpPr>
            <a:spLocks noGrp="1"/>
          </p:cNvSpPr>
          <p:nvPr>
            <p:ph idx="1"/>
          </p:nvPr>
        </p:nvSpPr>
        <p:spPr/>
        <p:txBody>
          <a:bodyPr/>
          <a:lstStyle/>
          <a:p>
            <a:r>
              <a:rPr lang="en-US" dirty="0" smtClean="0">
                <a:solidFill>
                  <a:srgbClr val="0A2196"/>
                </a:solidFill>
              </a:rPr>
              <a:t>Accommodates…</a:t>
            </a:r>
          </a:p>
          <a:p>
            <a:pPr>
              <a:buFont typeface="Arial" panose="020B0604020202020204" pitchFamily="34" charset="0"/>
              <a:buChar char="•"/>
            </a:pPr>
            <a:r>
              <a:rPr lang="en-US" dirty="0" smtClean="0">
                <a:solidFill>
                  <a:srgbClr val="0A2196"/>
                </a:solidFill>
              </a:rPr>
              <a:t>Team Teaching</a:t>
            </a:r>
          </a:p>
          <a:p>
            <a:pPr>
              <a:buFont typeface="Arial" panose="020B0604020202020204" pitchFamily="34" charset="0"/>
              <a:buChar char="•"/>
            </a:pPr>
            <a:r>
              <a:rPr lang="en-US" dirty="0" smtClean="0">
                <a:solidFill>
                  <a:srgbClr val="0A2196"/>
                </a:solidFill>
              </a:rPr>
              <a:t>Primary Instructors, Secondary Instructors, Teaching Assistants, Course Coordinators etc.</a:t>
            </a:r>
          </a:p>
          <a:p>
            <a:pPr>
              <a:buFont typeface="Arial" panose="020B0604020202020204" pitchFamily="34" charset="0"/>
              <a:buChar char="•"/>
            </a:pPr>
            <a:r>
              <a:rPr lang="en-US" dirty="0" smtClean="0">
                <a:solidFill>
                  <a:srgbClr val="0A2196"/>
                </a:solidFill>
              </a:rPr>
              <a:t>Cross listing</a:t>
            </a:r>
          </a:p>
          <a:p>
            <a:pPr>
              <a:buFont typeface="Arial" panose="020B0604020202020204" pitchFamily="34" charset="0"/>
              <a:buChar char="•"/>
            </a:pPr>
            <a:r>
              <a:rPr lang="en-US" dirty="0" smtClean="0">
                <a:solidFill>
                  <a:srgbClr val="0A2196"/>
                </a:solidFill>
              </a:rPr>
              <a:t>Multi-tiered setup to accommodate the needs of colleges, departments, and programs for:</a:t>
            </a:r>
          </a:p>
          <a:p>
            <a:pPr lvl="1">
              <a:buFont typeface="Arial" panose="020B0604020202020204" pitchFamily="34" charset="0"/>
              <a:buChar char="•"/>
            </a:pPr>
            <a:r>
              <a:rPr lang="en-US" dirty="0" smtClean="0">
                <a:solidFill>
                  <a:srgbClr val="0A2196"/>
                </a:solidFill>
              </a:rPr>
              <a:t>Reporting</a:t>
            </a:r>
          </a:p>
          <a:p>
            <a:pPr lvl="1">
              <a:buFont typeface="Arial" panose="020B0604020202020204" pitchFamily="34" charset="0"/>
              <a:buChar char="•"/>
            </a:pPr>
            <a:r>
              <a:rPr lang="en-US" dirty="0" smtClean="0">
                <a:solidFill>
                  <a:srgbClr val="0A2196"/>
                </a:solidFill>
              </a:rPr>
              <a:t>Questions</a:t>
            </a:r>
          </a:p>
          <a:p>
            <a:pPr>
              <a:buFont typeface="Arial" panose="020B0604020202020204" pitchFamily="34" charset="0"/>
              <a:buChar char="•"/>
            </a:pPr>
            <a:endParaRPr lang="en-US" dirty="0">
              <a:solidFill>
                <a:srgbClr val="0A2196"/>
              </a:solidFill>
            </a:endParaRPr>
          </a:p>
        </p:txBody>
      </p:sp>
    </p:spTree>
    <p:extLst>
      <p:ext uri="{BB962C8B-B14F-4D97-AF65-F5344CB8AC3E}">
        <p14:creationId xmlns:p14="http://schemas.microsoft.com/office/powerpoint/2010/main" val="2719865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772400" cy="1143000"/>
          </a:xfrm>
        </p:spPr>
        <p:txBody>
          <a:bodyPr/>
          <a:lstStyle/>
          <a:p>
            <a:r>
              <a:rPr lang="en-US" dirty="0" smtClean="0">
                <a:solidFill>
                  <a:schemeClr val="accent2"/>
                </a:solidFill>
              </a:rPr>
              <a:t>University Core Item Set</a:t>
            </a:r>
            <a:endParaRPr lang="en-US" dirty="0">
              <a:solidFill>
                <a:schemeClr val="accent2"/>
              </a:solidFill>
            </a:endParaRPr>
          </a:p>
        </p:txBody>
      </p:sp>
      <p:sp>
        <p:nvSpPr>
          <p:cNvPr id="3" name="Content Placeholder 2"/>
          <p:cNvSpPr>
            <a:spLocks noGrp="1"/>
          </p:cNvSpPr>
          <p:nvPr>
            <p:ph idx="1"/>
          </p:nvPr>
        </p:nvSpPr>
        <p:spPr>
          <a:xfrm>
            <a:off x="609600" y="2133600"/>
            <a:ext cx="8305800" cy="3581400"/>
          </a:xfrm>
        </p:spPr>
        <p:txBody>
          <a:bodyPr/>
          <a:lstStyle/>
          <a:p>
            <a:pPr lvl="0">
              <a:lnSpc>
                <a:spcPct val="150000"/>
              </a:lnSpc>
              <a:buFont typeface="+mj-lt"/>
              <a:buAutoNum type="arabicPeriod"/>
            </a:pPr>
            <a:r>
              <a:rPr lang="en-US" sz="1800" dirty="0" smtClean="0"/>
              <a:t>The </a:t>
            </a:r>
            <a:r>
              <a:rPr lang="en-US" sz="1800" dirty="0"/>
              <a:t>course was well organized. (Organization)</a:t>
            </a:r>
          </a:p>
          <a:p>
            <a:pPr lvl="0">
              <a:lnSpc>
                <a:spcPct val="150000"/>
              </a:lnSpc>
              <a:buFont typeface="+mj-lt"/>
              <a:buAutoNum type="arabicPeriod"/>
            </a:pPr>
            <a:r>
              <a:rPr lang="en-US" sz="1800" dirty="0"/>
              <a:t>The course was intellectually challenging and stimulating. (Difficulty)</a:t>
            </a:r>
          </a:p>
          <a:p>
            <a:pPr lvl="0">
              <a:lnSpc>
                <a:spcPct val="150000"/>
              </a:lnSpc>
              <a:buFont typeface="+mj-lt"/>
              <a:buAutoNum type="arabicPeriod"/>
            </a:pPr>
            <a:r>
              <a:rPr lang="en-US" sz="1800" dirty="0"/>
              <a:t>The work load in the course was reasonable and appropriate. (Workload)</a:t>
            </a:r>
          </a:p>
          <a:p>
            <a:pPr lvl="0">
              <a:lnSpc>
                <a:spcPct val="150000"/>
              </a:lnSpc>
              <a:buFont typeface="+mj-lt"/>
              <a:buAutoNum type="arabicPeriod"/>
            </a:pPr>
            <a:r>
              <a:rPr lang="en-US" sz="1800" dirty="0"/>
              <a:t>Methods of evaluating student work were fair and appropriate. (Grading)</a:t>
            </a:r>
          </a:p>
          <a:p>
            <a:pPr lvl="0">
              <a:lnSpc>
                <a:spcPct val="150000"/>
              </a:lnSpc>
              <a:buFont typeface="+mj-lt"/>
              <a:buAutoNum type="arabicPeriod"/>
            </a:pPr>
            <a:r>
              <a:rPr lang="en-US" sz="1800" dirty="0"/>
              <a:t>Overall, this was an excellent course. (Overall Course).</a:t>
            </a:r>
          </a:p>
          <a:p>
            <a:pPr lvl="0">
              <a:lnSpc>
                <a:spcPct val="150000"/>
              </a:lnSpc>
              <a:buFont typeface="+mj-lt"/>
              <a:buAutoNum type="arabicPeriod"/>
            </a:pPr>
            <a:r>
              <a:rPr lang="en-US" sz="1800" dirty="0"/>
              <a:t>Please comment on the elements of the course you found particularly effective.  (Qualitative)</a:t>
            </a:r>
          </a:p>
          <a:p>
            <a:pPr lvl="0">
              <a:lnSpc>
                <a:spcPct val="150000"/>
              </a:lnSpc>
              <a:buFont typeface="+mj-lt"/>
              <a:buAutoNum type="arabicPeriod"/>
            </a:pPr>
            <a:r>
              <a:rPr lang="en-US" sz="1800" dirty="0"/>
              <a:t>Please comment on course improvements you would suggest. (Qualitative)</a:t>
            </a:r>
          </a:p>
          <a:p>
            <a:endParaRPr lang="en-US" sz="2000" dirty="0"/>
          </a:p>
        </p:txBody>
      </p:sp>
    </p:spTree>
    <p:extLst>
      <p:ext uri="{BB962C8B-B14F-4D97-AF65-F5344CB8AC3E}">
        <p14:creationId xmlns:p14="http://schemas.microsoft.com/office/powerpoint/2010/main" val="102180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p:spPr>
        <p:txBody>
          <a:bodyPr/>
          <a:lstStyle/>
          <a:p>
            <a:r>
              <a:rPr lang="en-US" dirty="0" smtClean="0">
                <a:solidFill>
                  <a:schemeClr val="accent2"/>
                </a:solidFill>
              </a:rPr>
              <a:t>University Core Item Set Cont.</a:t>
            </a:r>
            <a:endParaRPr lang="en-US" dirty="0">
              <a:solidFill>
                <a:schemeClr val="accent2"/>
              </a:solidFill>
            </a:endParaRPr>
          </a:p>
        </p:txBody>
      </p:sp>
      <p:sp>
        <p:nvSpPr>
          <p:cNvPr id="3" name="Content Placeholder 2"/>
          <p:cNvSpPr>
            <a:spLocks noGrp="1"/>
          </p:cNvSpPr>
          <p:nvPr>
            <p:ph idx="1"/>
          </p:nvPr>
        </p:nvSpPr>
        <p:spPr>
          <a:xfrm>
            <a:off x="609600" y="1905000"/>
            <a:ext cx="8305800" cy="4419600"/>
          </a:xfrm>
        </p:spPr>
        <p:txBody>
          <a:bodyPr/>
          <a:lstStyle/>
          <a:p>
            <a:pPr lvl="0">
              <a:buFont typeface="+mj-lt"/>
              <a:buAutoNum type="arabicPeriod" startAt="8"/>
            </a:pPr>
            <a:r>
              <a:rPr lang="en-US" sz="1800" dirty="0"/>
              <a:t>The instructor clearly presented what students should learn (the expected learning outcomes) for the course.  (Breadth of Coverage)</a:t>
            </a:r>
          </a:p>
          <a:p>
            <a:pPr lvl="0">
              <a:buFont typeface="+mj-lt"/>
              <a:buAutoNum type="arabicPeriod" startAt="8"/>
            </a:pPr>
            <a:r>
              <a:rPr lang="en-US" sz="1800" dirty="0"/>
              <a:t>The course content (assignments, readings, lectures, etc.) helped me meet the learning expectations set forth by the instructor.  (Learning/Value, Assignments/Readings) </a:t>
            </a:r>
          </a:p>
          <a:p>
            <a:pPr lvl="0">
              <a:buFont typeface="+mj-lt"/>
              <a:buAutoNum type="arabicPeriod" startAt="8"/>
            </a:pPr>
            <a:r>
              <a:rPr lang="en-US" sz="1800" dirty="0"/>
              <a:t>The instructor was enthusiastic about teaching the course. (Enthusiasm)</a:t>
            </a:r>
          </a:p>
          <a:p>
            <a:pPr lvl="0">
              <a:buFont typeface="+mj-lt"/>
              <a:buAutoNum type="arabicPeriod" startAt="8"/>
            </a:pPr>
            <a:r>
              <a:rPr lang="en-US" sz="1800" dirty="0"/>
              <a:t>The instructor made students feel welcome in seeking help/advice in or outside of class. (Individual Rapport)</a:t>
            </a:r>
          </a:p>
          <a:p>
            <a:pPr lvl="0">
              <a:buFont typeface="+mj-lt"/>
              <a:buAutoNum type="arabicPeriod" startAt="8"/>
            </a:pPr>
            <a:r>
              <a:rPr lang="en-US" sz="1800" dirty="0"/>
              <a:t>The instructor presented material clearly. (Clarity, Communication, Learning)</a:t>
            </a:r>
          </a:p>
          <a:p>
            <a:pPr lvl="0">
              <a:buFont typeface="+mj-lt"/>
              <a:buAutoNum type="arabicPeriod" startAt="8"/>
            </a:pPr>
            <a:r>
              <a:rPr lang="en-US" sz="1800" dirty="0"/>
              <a:t>Overall, this was an excellent instructor. (Overall Instructor)</a:t>
            </a:r>
          </a:p>
          <a:p>
            <a:pPr lvl="0">
              <a:buFont typeface="+mj-lt"/>
              <a:buAutoNum type="arabicPeriod" startAt="8"/>
            </a:pPr>
            <a:r>
              <a:rPr lang="en-US" sz="1800" dirty="0"/>
              <a:t>Please comment on how effective the instructor was in teaching this course. (Qualitative)</a:t>
            </a:r>
          </a:p>
          <a:p>
            <a:pPr marL="0" indent="0"/>
            <a:endParaRPr lang="en-US" sz="1800" dirty="0"/>
          </a:p>
          <a:p>
            <a:endParaRPr lang="en-US" sz="2000" dirty="0"/>
          </a:p>
        </p:txBody>
      </p:sp>
    </p:spTree>
    <p:extLst>
      <p:ext uri="{BB962C8B-B14F-4D97-AF65-F5344CB8AC3E}">
        <p14:creationId xmlns:p14="http://schemas.microsoft.com/office/powerpoint/2010/main" val="44520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dirty="0" smtClean="0">
                <a:solidFill>
                  <a:schemeClr val="accent2"/>
                </a:solidFill>
              </a:rPr>
              <a:t>Project Timeline</a:t>
            </a:r>
            <a:endParaRPr lang="en-US" dirty="0">
              <a:solidFill>
                <a:schemeClr val="accent2"/>
              </a:solidFill>
            </a:endParaRPr>
          </a:p>
        </p:txBody>
      </p:sp>
      <p:sp>
        <p:nvSpPr>
          <p:cNvPr id="3" name="Content Placeholder 2"/>
          <p:cNvSpPr>
            <a:spLocks noGrp="1"/>
          </p:cNvSpPr>
          <p:nvPr>
            <p:ph idx="1"/>
          </p:nvPr>
        </p:nvSpPr>
        <p:spPr>
          <a:xfrm>
            <a:off x="685800" y="1905000"/>
            <a:ext cx="7772400" cy="4267200"/>
          </a:xfrm>
        </p:spPr>
        <p:txBody>
          <a:bodyPr/>
          <a:lstStyle/>
          <a:p>
            <a:pPr lvl="0"/>
            <a:r>
              <a:rPr lang="en-US" sz="2000" dirty="0" smtClean="0"/>
              <a:t>Recommendation to Faculty Senate - </a:t>
            </a:r>
            <a:r>
              <a:rPr lang="en-US" sz="2000" dirty="0"/>
              <a:t>March </a:t>
            </a:r>
            <a:r>
              <a:rPr lang="en-US" sz="2000" dirty="0" smtClean="0"/>
              <a:t>26, </a:t>
            </a:r>
            <a:r>
              <a:rPr lang="en-US" sz="2000" dirty="0"/>
              <a:t>2014</a:t>
            </a:r>
          </a:p>
          <a:p>
            <a:pPr lvl="0"/>
            <a:r>
              <a:rPr lang="en-US" sz="2000" dirty="0"/>
              <a:t>March – Complete student focus groups and finalize item bank</a:t>
            </a:r>
          </a:p>
          <a:p>
            <a:pPr lvl="0"/>
            <a:r>
              <a:rPr lang="en-US" sz="2000" dirty="0"/>
              <a:t>April – Enter contract with vendor; begin system setup and testing with Campus Labs in preparation for Pilot in Summer 2014</a:t>
            </a:r>
          </a:p>
          <a:p>
            <a:pPr lvl="0"/>
            <a:r>
              <a:rPr lang="en-US" sz="2000" dirty="0"/>
              <a:t>May – Testing and departmental training</a:t>
            </a:r>
          </a:p>
          <a:p>
            <a:pPr lvl="0"/>
            <a:r>
              <a:rPr lang="en-US" sz="2000" dirty="0"/>
              <a:t>June – Pilot during first summer session with College of Arts &amp; Sciences, Graduate School of Education, and School of Nursing.</a:t>
            </a:r>
          </a:p>
          <a:p>
            <a:pPr lvl="0"/>
            <a:r>
              <a:rPr lang="en-US" sz="2000" dirty="0"/>
              <a:t>July/August: Make any necessary adjustments to system from pilot, campus-wide training and promotion.</a:t>
            </a:r>
          </a:p>
          <a:p>
            <a:pPr lvl="0"/>
            <a:r>
              <a:rPr lang="en-US" sz="2000" dirty="0"/>
              <a:t>Fall 2014: University wide rollout to include </a:t>
            </a:r>
            <a:r>
              <a:rPr lang="en-US" sz="2000" dirty="0" smtClean="0"/>
              <a:t>Pharmacy, Dental </a:t>
            </a:r>
            <a:r>
              <a:rPr lang="en-US" sz="2000" dirty="0"/>
              <a:t>Medicine and SMBS </a:t>
            </a:r>
            <a:r>
              <a:rPr lang="en-US" sz="2000" dirty="0" smtClean="0"/>
              <a:t>(with some exceptions).</a:t>
            </a:r>
            <a:endParaRPr lang="en-US" sz="2000" dirty="0"/>
          </a:p>
          <a:p>
            <a:endParaRPr lang="en-US" dirty="0"/>
          </a:p>
        </p:txBody>
      </p:sp>
    </p:spTree>
    <p:extLst>
      <p:ext uri="{BB962C8B-B14F-4D97-AF65-F5344CB8AC3E}">
        <p14:creationId xmlns:p14="http://schemas.microsoft.com/office/powerpoint/2010/main" val="714859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1430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398004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A2196"/>
                </a:solidFill>
              </a:rPr>
              <a:t>Importance of Course Evaluations</a:t>
            </a:r>
            <a:endParaRPr lang="en-US" dirty="0">
              <a:solidFill>
                <a:srgbClr val="0A2196"/>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rgbClr val="0A2196"/>
                </a:solidFill>
              </a:rPr>
              <a:t>Allows students to give anonymous feedback on the quality of their course</a:t>
            </a:r>
          </a:p>
          <a:p>
            <a:pPr>
              <a:buFont typeface="Arial" panose="020B0604020202020204" pitchFamily="34" charset="0"/>
              <a:buChar char="•"/>
            </a:pPr>
            <a:r>
              <a:rPr lang="en-US" dirty="0" smtClean="0">
                <a:solidFill>
                  <a:srgbClr val="0A2196"/>
                </a:solidFill>
              </a:rPr>
              <a:t>Used by instructors to improve courses for future students, make them more relevant, and improve teaching effectiveness</a:t>
            </a:r>
          </a:p>
          <a:p>
            <a:pPr>
              <a:buFont typeface="Arial" panose="020B0604020202020204" pitchFamily="34" charset="0"/>
              <a:buChar char="•"/>
            </a:pPr>
            <a:r>
              <a:rPr lang="en-US" dirty="0" smtClean="0">
                <a:solidFill>
                  <a:srgbClr val="0A2196"/>
                </a:solidFill>
              </a:rPr>
              <a:t>Assists in the promotion and tenure process</a:t>
            </a:r>
          </a:p>
          <a:p>
            <a:pPr>
              <a:buFont typeface="Arial" panose="020B0604020202020204" pitchFamily="34" charset="0"/>
              <a:buChar char="•"/>
            </a:pPr>
            <a:r>
              <a:rPr lang="en-US" dirty="0" smtClean="0">
                <a:solidFill>
                  <a:srgbClr val="0A2196"/>
                </a:solidFill>
              </a:rPr>
              <a:t>Allows departments to improve their curriculum</a:t>
            </a:r>
          </a:p>
          <a:p>
            <a:pPr>
              <a:buFont typeface="Arial" panose="020B0604020202020204" pitchFamily="34" charset="0"/>
              <a:buChar char="•"/>
            </a:pPr>
            <a:r>
              <a:rPr lang="en-US" dirty="0" smtClean="0">
                <a:solidFill>
                  <a:srgbClr val="0A2196"/>
                </a:solidFill>
              </a:rPr>
              <a:t>Gives comparisons for benchmarking purposes</a:t>
            </a:r>
            <a:endParaRPr lang="en-US" dirty="0">
              <a:solidFill>
                <a:srgbClr val="0A2196"/>
              </a:solidFill>
            </a:endParaRPr>
          </a:p>
        </p:txBody>
      </p:sp>
    </p:spTree>
    <p:extLst>
      <p:ext uri="{BB962C8B-B14F-4D97-AF65-F5344CB8AC3E}">
        <p14:creationId xmlns:p14="http://schemas.microsoft.com/office/powerpoint/2010/main" val="1574760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p:spPr>
        <p:txBody>
          <a:bodyPr/>
          <a:lstStyle/>
          <a:p>
            <a:r>
              <a:rPr lang="en-US" sz="3200" dirty="0" smtClean="0">
                <a:solidFill>
                  <a:schemeClr val="accent2"/>
                </a:solidFill>
              </a:rPr>
              <a:t>Current State – Decentralized Approach</a:t>
            </a:r>
            <a:endParaRPr lang="en-US" sz="3200" dirty="0">
              <a:solidFill>
                <a:schemeClr val="accent2"/>
              </a:solidFill>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828800"/>
            <a:ext cx="7308003" cy="464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89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622820"/>
            <a:ext cx="8915400" cy="748780"/>
          </a:xfrm>
        </p:spPr>
        <p:txBody>
          <a:bodyPr>
            <a:normAutofit fontScale="90000"/>
          </a:bodyPr>
          <a:lstStyle/>
          <a:p>
            <a:pPr algn="l"/>
            <a:r>
              <a:rPr lang="en-US" dirty="0" smtClean="0">
                <a:solidFill>
                  <a:srgbClr val="0A2196"/>
                </a:solidFill>
                <a:latin typeface="+mn-lt"/>
              </a:rPr>
              <a:t>What are the advantages of online evaluations?</a:t>
            </a:r>
            <a:endParaRPr lang="en-US" dirty="0">
              <a:solidFill>
                <a:srgbClr val="0A219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799" y="4138549"/>
            <a:ext cx="3252851" cy="32528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025" y="2145474"/>
            <a:ext cx="3252851" cy="32528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2175" y="2145475"/>
            <a:ext cx="3252851" cy="32528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4075" y="4138549"/>
            <a:ext cx="3252851" cy="325285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824" y="2145475"/>
            <a:ext cx="3252851" cy="3252851"/>
          </a:xfrm>
          <a:prstGeom prst="rect">
            <a:avLst/>
          </a:prstGeom>
        </p:spPr>
      </p:pic>
      <p:sp>
        <p:nvSpPr>
          <p:cNvPr id="13" name="Content Placeholder 1"/>
          <p:cNvSpPr>
            <a:spLocks noGrp="1"/>
          </p:cNvSpPr>
          <p:nvPr>
            <p:ph idx="1"/>
          </p:nvPr>
        </p:nvSpPr>
        <p:spPr>
          <a:xfrm>
            <a:off x="446091" y="1875187"/>
            <a:ext cx="2024808" cy="540575"/>
          </a:xfrm>
        </p:spPr>
        <p:txBody>
          <a:bodyPr>
            <a:normAutofit/>
          </a:bodyPr>
          <a:lstStyle/>
          <a:p>
            <a:pPr marL="457200" lvl="1" indent="0" algn="ctr">
              <a:buNone/>
            </a:pPr>
            <a:r>
              <a:rPr lang="en-US" sz="1800" dirty="0" smtClean="0">
                <a:solidFill>
                  <a:srgbClr val="0A2196"/>
                </a:solidFill>
                <a:latin typeface="+mj-lt"/>
              </a:rPr>
              <a:t>Equal Access</a:t>
            </a:r>
            <a:endParaRPr lang="en-US" sz="1800" dirty="0">
              <a:solidFill>
                <a:srgbClr val="0A2196"/>
              </a:solidFill>
              <a:latin typeface="+mj-lt"/>
            </a:endParaRPr>
          </a:p>
        </p:txBody>
      </p:sp>
      <p:sp>
        <p:nvSpPr>
          <p:cNvPr id="14" name="Content Placeholder 1"/>
          <p:cNvSpPr txBox="1">
            <a:spLocks/>
          </p:cNvSpPr>
          <p:nvPr/>
        </p:nvSpPr>
        <p:spPr>
          <a:xfrm>
            <a:off x="5098642" y="6131754"/>
            <a:ext cx="1342821" cy="540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en-US" sz="1800" dirty="0" smtClean="0">
                <a:solidFill>
                  <a:srgbClr val="0A2196"/>
                </a:solidFill>
                <a:latin typeface="+mj-lt"/>
              </a:rPr>
              <a:t>Green</a:t>
            </a:r>
            <a:endParaRPr lang="en-US" sz="1800" dirty="0">
              <a:solidFill>
                <a:srgbClr val="0A2196"/>
              </a:solidFill>
              <a:latin typeface="+mj-lt"/>
            </a:endParaRPr>
          </a:p>
        </p:txBody>
      </p:sp>
      <p:sp>
        <p:nvSpPr>
          <p:cNvPr id="15" name="Content Placeholder 1"/>
          <p:cNvSpPr txBox="1">
            <a:spLocks/>
          </p:cNvSpPr>
          <p:nvPr/>
        </p:nvSpPr>
        <p:spPr>
          <a:xfrm>
            <a:off x="2035524" y="6131754"/>
            <a:ext cx="1850676" cy="540575"/>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en-US" sz="1800" dirty="0" smtClean="0">
                <a:solidFill>
                  <a:srgbClr val="0A2196"/>
                </a:solidFill>
                <a:latin typeface="+mj-lt"/>
              </a:rPr>
              <a:t>Anonymous</a:t>
            </a:r>
            <a:endParaRPr lang="en-US" sz="1800" dirty="0">
              <a:solidFill>
                <a:srgbClr val="0A2196"/>
              </a:solidFill>
              <a:latin typeface="+mj-lt"/>
            </a:endParaRPr>
          </a:p>
        </p:txBody>
      </p:sp>
      <p:sp>
        <p:nvSpPr>
          <p:cNvPr id="16" name="Content Placeholder 1"/>
          <p:cNvSpPr txBox="1">
            <a:spLocks/>
          </p:cNvSpPr>
          <p:nvPr/>
        </p:nvSpPr>
        <p:spPr>
          <a:xfrm>
            <a:off x="3211031" y="1875187"/>
            <a:ext cx="2236928" cy="42268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en-US" sz="1800" dirty="0" smtClean="0">
                <a:solidFill>
                  <a:srgbClr val="0A2196"/>
                </a:solidFill>
                <a:latin typeface="+mj-lt"/>
              </a:rPr>
              <a:t>Better Feedback</a:t>
            </a:r>
            <a:endParaRPr lang="en-US" sz="1800" dirty="0">
              <a:solidFill>
                <a:srgbClr val="0A2196"/>
              </a:solidFill>
              <a:latin typeface="+mj-lt"/>
            </a:endParaRPr>
          </a:p>
        </p:txBody>
      </p:sp>
      <p:sp>
        <p:nvSpPr>
          <p:cNvPr id="17" name="Content Placeholder 1"/>
          <p:cNvSpPr txBox="1">
            <a:spLocks/>
          </p:cNvSpPr>
          <p:nvPr/>
        </p:nvSpPr>
        <p:spPr>
          <a:xfrm>
            <a:off x="5832844" y="1880966"/>
            <a:ext cx="2407371" cy="42268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en-US" sz="1800" dirty="0" smtClean="0">
                <a:solidFill>
                  <a:srgbClr val="0A2196"/>
                </a:solidFill>
                <a:latin typeface="+mj-lt"/>
              </a:rPr>
              <a:t>Improved Analysis</a:t>
            </a:r>
            <a:endParaRPr lang="en-US" sz="1800" dirty="0">
              <a:solidFill>
                <a:srgbClr val="0A2196"/>
              </a:solidFill>
              <a:latin typeface="+mj-lt"/>
            </a:endParaRPr>
          </a:p>
        </p:txBody>
      </p:sp>
    </p:spTree>
    <p:extLst>
      <p:ext uri="{BB962C8B-B14F-4D97-AF65-F5344CB8AC3E}">
        <p14:creationId xmlns:p14="http://schemas.microsoft.com/office/powerpoint/2010/main" val="825300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anim calcmode="lin" valueType="num">
                                      <p:cBhvr>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anim calcmode="lin" valueType="num">
                                      <p:cBhvr>
                                        <p:cTn id="2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fade">
                                      <p:cBhvr>
                                        <p:cTn id="36" dur="500"/>
                                        <p:tgtEl>
                                          <p:spTgt spid="17">
                                            <p:txEl>
                                              <p:pRg st="0" end="0"/>
                                            </p:txEl>
                                          </p:spTgt>
                                        </p:tgtEl>
                                      </p:cBhvr>
                                    </p:animEffect>
                                    <p:anim calcmode="lin" valueType="num">
                                      <p:cBhvr>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50"/>
                                        <p:tgtEl>
                                          <p:spTgt spid="11"/>
                                        </p:tgtEl>
                                      </p:cBhvr>
                                    </p:animEffect>
                                    <p:anim calcmode="lin" valueType="num">
                                      <p:cBhvr>
                                        <p:cTn id="44" dur="250" fill="hold"/>
                                        <p:tgtEl>
                                          <p:spTgt spid="11"/>
                                        </p:tgtEl>
                                        <p:attrNameLst>
                                          <p:attrName>ppt_x</p:attrName>
                                        </p:attrNameLst>
                                      </p:cBhvr>
                                      <p:tavLst>
                                        <p:tav tm="0">
                                          <p:val>
                                            <p:strVal val="#ppt_x"/>
                                          </p:val>
                                        </p:tav>
                                        <p:tav tm="100000">
                                          <p:val>
                                            <p:strVal val="#ppt_x"/>
                                          </p:val>
                                        </p:tav>
                                      </p:tavLst>
                                    </p:anim>
                                    <p:anim calcmode="lin" valueType="num">
                                      <p:cBhvr>
                                        <p:cTn id="45" dur="25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fade">
                                      <p:cBhvr>
                                        <p:cTn id="48" dur="500"/>
                                        <p:tgtEl>
                                          <p:spTgt spid="15">
                                            <p:txEl>
                                              <p:pRg st="0" end="0"/>
                                            </p:txEl>
                                          </p:spTgt>
                                        </p:tgtEl>
                                      </p:cBhvr>
                                    </p:animEffect>
                                    <p:anim calcmode="lin" valueType="num">
                                      <p:cBhvr>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anim calcmode="lin" valueType="num">
                                      <p:cBhvr>
                                        <p:cTn id="56" dur="250" fill="hold"/>
                                        <p:tgtEl>
                                          <p:spTgt spid="7"/>
                                        </p:tgtEl>
                                        <p:attrNameLst>
                                          <p:attrName>ppt_x</p:attrName>
                                        </p:attrNameLst>
                                      </p:cBhvr>
                                      <p:tavLst>
                                        <p:tav tm="0">
                                          <p:val>
                                            <p:strVal val="#ppt_x"/>
                                          </p:val>
                                        </p:tav>
                                        <p:tav tm="100000">
                                          <p:val>
                                            <p:strVal val="#ppt_x"/>
                                          </p:val>
                                        </p:tav>
                                      </p:tavLst>
                                    </p:anim>
                                    <p:anim calcmode="lin" valueType="num">
                                      <p:cBhvr>
                                        <p:cTn id="57" dur="25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500"/>
                                        <p:tgtEl>
                                          <p:spTgt spid="14">
                                            <p:txEl>
                                              <p:pRg st="0" end="0"/>
                                            </p:txEl>
                                          </p:spTgt>
                                        </p:tgtEl>
                                      </p:cBhvr>
                                    </p:animEffect>
                                    <p:anim calcmode="lin" valueType="num">
                                      <p:cBhvr>
                                        <p:cTn id="6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P spid="16" grpId="0" build="p"/>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839200" cy="1143000"/>
          </a:xfrm>
        </p:spPr>
        <p:txBody>
          <a:bodyPr>
            <a:normAutofit fontScale="90000"/>
          </a:bodyPr>
          <a:lstStyle/>
          <a:p>
            <a:r>
              <a:rPr lang="en-US" sz="3600" dirty="0" smtClean="0">
                <a:solidFill>
                  <a:srgbClr val="0A2196"/>
                </a:solidFill>
                <a:latin typeface="Arial" panose="020B0604020202020204" pitchFamily="34" charset="0"/>
                <a:cs typeface="Arial" panose="020B0604020202020204" pitchFamily="34" charset="0"/>
              </a:rPr>
              <a:t>Course Evaluations can be taken anywhere</a:t>
            </a:r>
            <a:r>
              <a:rPr lang="en-US" sz="3600" dirty="0" smtClean="0">
                <a:solidFill>
                  <a:schemeClr val="accent1"/>
                </a:solidFill>
                <a:latin typeface="Arial" panose="020B0604020202020204" pitchFamily="34" charset="0"/>
                <a:cs typeface="Arial" panose="020B0604020202020204" pitchFamily="34" charset="0"/>
              </a:rPr>
              <a:t>! </a:t>
            </a:r>
            <a:endParaRPr lang="en-US" sz="3600" dirty="0">
              <a:solidFill>
                <a:schemeClr val="accent1"/>
              </a:solidFill>
              <a:latin typeface="Arial" panose="020B0604020202020204" pitchFamily="34" charset="0"/>
              <a:cs typeface="Arial" panose="020B0604020202020204" pitchFamily="34" charset="0"/>
            </a:endParaRPr>
          </a:p>
        </p:txBody>
      </p:sp>
      <p:sp>
        <p:nvSpPr>
          <p:cNvPr id="21" name="Rectangle 20"/>
          <p:cNvSpPr/>
          <p:nvPr/>
        </p:nvSpPr>
        <p:spPr>
          <a:xfrm>
            <a:off x="1183041" y="4178252"/>
            <a:ext cx="837723" cy="480131"/>
          </a:xfrm>
          <a:prstGeom prst="rect">
            <a:avLst/>
          </a:prstGeom>
        </p:spPr>
        <p:txBody>
          <a:bodyPr wrap="square">
            <a:spAutoFit/>
          </a:bodyPr>
          <a:lstStyle/>
          <a:p>
            <a:pPr algn="ctr" defTabSz="457200">
              <a:lnSpc>
                <a:spcPct val="90000"/>
              </a:lnSpc>
            </a:pPr>
            <a:r>
              <a:rPr lang="en-US" sz="1400" dirty="0" smtClean="0">
                <a:solidFill>
                  <a:srgbClr val="7F7F7F"/>
                </a:solidFill>
                <a:latin typeface="Arial" panose="020B0604020202020204" pitchFamily="34" charset="0"/>
                <a:cs typeface="Arial" panose="020B0604020202020204" pitchFamily="34" charset="0"/>
              </a:rPr>
              <a:t>At Home</a:t>
            </a:r>
            <a:endParaRPr lang="en-US" sz="1400" dirty="0">
              <a:solidFill>
                <a:srgbClr val="7F7F7F"/>
              </a:solidFill>
              <a:latin typeface="Arial" panose="020B0604020202020204" pitchFamily="34" charset="0"/>
              <a:cs typeface="Arial" panose="020B0604020202020204" pitchFamily="34" charset="0"/>
            </a:endParaRPr>
          </a:p>
        </p:txBody>
      </p:sp>
      <p:sp>
        <p:nvSpPr>
          <p:cNvPr id="28" name="Rectangle 27"/>
          <p:cNvSpPr/>
          <p:nvPr/>
        </p:nvSpPr>
        <p:spPr>
          <a:xfrm>
            <a:off x="1601903" y="2038303"/>
            <a:ext cx="952694" cy="289823"/>
          </a:xfrm>
          <a:prstGeom prst="rect">
            <a:avLst/>
          </a:prstGeom>
        </p:spPr>
        <p:txBody>
          <a:bodyPr wrap="square">
            <a:spAutoFit/>
          </a:bodyPr>
          <a:lstStyle/>
          <a:p>
            <a:pPr algn="ctr" defTabSz="457200">
              <a:lnSpc>
                <a:spcPct val="90000"/>
              </a:lnSpc>
            </a:pPr>
            <a:r>
              <a:rPr lang="en-US" sz="1400" dirty="0" smtClean="0">
                <a:solidFill>
                  <a:srgbClr val="7F7F7F"/>
                </a:solidFill>
                <a:latin typeface="Arial" panose="020B0604020202020204" pitchFamily="34" charset="0"/>
                <a:cs typeface="Arial" panose="020B0604020202020204" pitchFamily="34" charset="0"/>
              </a:rPr>
              <a:t>In Class</a:t>
            </a:r>
            <a:endParaRPr lang="en-US" sz="1400" dirty="0">
              <a:solidFill>
                <a:srgbClr val="7F7F7F"/>
              </a:solidFill>
              <a:latin typeface="Arial" panose="020B0604020202020204" pitchFamily="34" charset="0"/>
              <a:cs typeface="Arial" panose="020B0604020202020204" pitchFamily="34" charset="0"/>
            </a:endParaRPr>
          </a:p>
        </p:txBody>
      </p:sp>
      <p:sp>
        <p:nvSpPr>
          <p:cNvPr id="29" name="Rectangle 28"/>
          <p:cNvSpPr/>
          <p:nvPr/>
        </p:nvSpPr>
        <p:spPr>
          <a:xfrm>
            <a:off x="6510850" y="1851776"/>
            <a:ext cx="1109149" cy="286232"/>
          </a:xfrm>
          <a:prstGeom prst="rect">
            <a:avLst/>
          </a:prstGeom>
        </p:spPr>
        <p:txBody>
          <a:bodyPr wrap="square">
            <a:spAutoFit/>
          </a:bodyPr>
          <a:lstStyle/>
          <a:p>
            <a:pPr algn="ctr" defTabSz="457200">
              <a:lnSpc>
                <a:spcPct val="90000"/>
              </a:lnSpc>
            </a:pPr>
            <a:r>
              <a:rPr lang="en-US" sz="1400" dirty="0" smtClean="0">
                <a:solidFill>
                  <a:srgbClr val="7F7F7F"/>
                </a:solidFill>
                <a:latin typeface="Arial" panose="020B0604020202020204" pitchFamily="34" charset="0"/>
                <a:cs typeface="Arial" panose="020B0604020202020204" pitchFamily="34" charset="0"/>
              </a:rPr>
              <a:t>In the Quad</a:t>
            </a:r>
            <a:endParaRPr lang="en-US" sz="1400" dirty="0">
              <a:solidFill>
                <a:srgbClr val="7F7F7F"/>
              </a:solidFill>
              <a:latin typeface="Arial" panose="020B0604020202020204" pitchFamily="34" charset="0"/>
              <a:cs typeface="Arial" panose="020B0604020202020204" pitchFamily="34" charset="0"/>
            </a:endParaRPr>
          </a:p>
        </p:txBody>
      </p:sp>
      <p:sp>
        <p:nvSpPr>
          <p:cNvPr id="30" name="Rectangle 29"/>
          <p:cNvSpPr/>
          <p:nvPr/>
        </p:nvSpPr>
        <p:spPr>
          <a:xfrm>
            <a:off x="2190359" y="5985667"/>
            <a:ext cx="1296269" cy="286232"/>
          </a:xfrm>
          <a:prstGeom prst="rect">
            <a:avLst/>
          </a:prstGeom>
        </p:spPr>
        <p:txBody>
          <a:bodyPr wrap="square">
            <a:spAutoFit/>
          </a:bodyPr>
          <a:lstStyle/>
          <a:p>
            <a:pPr algn="ctr" defTabSz="457200">
              <a:lnSpc>
                <a:spcPct val="90000"/>
              </a:lnSpc>
            </a:pPr>
            <a:r>
              <a:rPr lang="en-US" sz="1400" dirty="0" smtClean="0">
                <a:solidFill>
                  <a:srgbClr val="7F7F7F"/>
                </a:solidFill>
                <a:latin typeface="Arial" panose="020B0604020202020204" pitchFamily="34" charset="0"/>
                <a:cs typeface="Arial" panose="020B0604020202020204" pitchFamily="34" charset="0"/>
              </a:rPr>
              <a:t>In a Lab</a:t>
            </a:r>
            <a:endParaRPr lang="en-US" sz="1400" dirty="0">
              <a:solidFill>
                <a:srgbClr val="7F7F7F"/>
              </a:solidFill>
              <a:latin typeface="Arial" panose="020B0604020202020204" pitchFamily="34" charset="0"/>
              <a:cs typeface="Arial" panose="020B0604020202020204" pitchFamily="34" charset="0"/>
            </a:endParaRPr>
          </a:p>
        </p:txBody>
      </p:sp>
      <p:sp>
        <p:nvSpPr>
          <p:cNvPr id="31" name="Rectangle 30"/>
          <p:cNvSpPr/>
          <p:nvPr/>
        </p:nvSpPr>
        <p:spPr>
          <a:xfrm>
            <a:off x="6759070" y="4173006"/>
            <a:ext cx="1306075" cy="480131"/>
          </a:xfrm>
          <a:prstGeom prst="rect">
            <a:avLst/>
          </a:prstGeom>
        </p:spPr>
        <p:txBody>
          <a:bodyPr wrap="square">
            <a:spAutoFit/>
          </a:bodyPr>
          <a:lstStyle/>
          <a:p>
            <a:pPr algn="ctr" defTabSz="457200">
              <a:lnSpc>
                <a:spcPct val="90000"/>
              </a:lnSpc>
            </a:pPr>
            <a:r>
              <a:rPr lang="en-US" sz="1400" dirty="0" smtClean="0">
                <a:solidFill>
                  <a:srgbClr val="7F7F7F"/>
                </a:solidFill>
                <a:latin typeface="Arial" panose="020B0604020202020204" pitchFamily="34" charset="0"/>
                <a:cs typeface="Arial" panose="020B0604020202020204" pitchFamily="34" charset="0"/>
              </a:rPr>
              <a:t>In the student lounge</a:t>
            </a:r>
            <a:endParaRPr lang="en-US" sz="1400" dirty="0">
              <a:solidFill>
                <a:srgbClr val="7F7F7F"/>
              </a:solidFill>
              <a:latin typeface="Arial" panose="020B0604020202020204" pitchFamily="34" charset="0"/>
              <a:cs typeface="Arial" panose="020B0604020202020204" pitchFamily="34" charset="0"/>
            </a:endParaRPr>
          </a:p>
        </p:txBody>
      </p:sp>
      <p:sp>
        <p:nvSpPr>
          <p:cNvPr id="32" name="Rectangle 31"/>
          <p:cNvSpPr/>
          <p:nvPr/>
        </p:nvSpPr>
        <p:spPr>
          <a:xfrm>
            <a:off x="5319311" y="5979154"/>
            <a:ext cx="2457146" cy="289823"/>
          </a:xfrm>
          <a:prstGeom prst="rect">
            <a:avLst/>
          </a:prstGeom>
        </p:spPr>
        <p:txBody>
          <a:bodyPr wrap="square">
            <a:spAutoFit/>
          </a:bodyPr>
          <a:lstStyle/>
          <a:p>
            <a:pPr algn="ctr" defTabSz="457200">
              <a:lnSpc>
                <a:spcPct val="90000"/>
              </a:lnSpc>
            </a:pPr>
            <a:r>
              <a:rPr lang="en-US" sz="1400" dirty="0" smtClean="0">
                <a:solidFill>
                  <a:srgbClr val="7F7F7F"/>
                </a:solidFill>
                <a:latin typeface="Arial" panose="020B0604020202020204" pitchFamily="34" charset="0"/>
                <a:cs typeface="Arial" panose="020B0604020202020204" pitchFamily="34" charset="0"/>
              </a:rPr>
              <a:t>Library</a:t>
            </a:r>
            <a:endParaRPr lang="en-US" sz="1400" dirty="0">
              <a:solidFill>
                <a:srgbClr val="7F7F7F"/>
              </a:solidFill>
              <a:latin typeface="Arial" panose="020B0604020202020204" pitchFamily="34" charset="0"/>
              <a:cs typeface="Arial" panose="020B0604020202020204" pitchFamily="34" charset="0"/>
            </a:endParaRPr>
          </a:p>
        </p:txBody>
      </p:sp>
      <p:grpSp>
        <p:nvGrpSpPr>
          <p:cNvPr id="4" name="Group 3"/>
          <p:cNvGrpSpPr/>
          <p:nvPr/>
        </p:nvGrpSpPr>
        <p:grpSpPr>
          <a:xfrm>
            <a:off x="2168769" y="1371600"/>
            <a:ext cx="4629380" cy="5840754"/>
            <a:chOff x="2168769" y="1371600"/>
            <a:chExt cx="4629380" cy="5840754"/>
          </a:xfrm>
        </p:grpSpPr>
        <p:sp>
          <p:nvSpPr>
            <p:cNvPr id="18" name="Oval 17"/>
            <p:cNvSpPr/>
            <p:nvPr/>
          </p:nvSpPr>
          <p:spPr>
            <a:xfrm>
              <a:off x="2168769" y="1371600"/>
              <a:ext cx="4629380" cy="4773897"/>
            </a:xfrm>
            <a:prstGeom prst="ellipse">
              <a:avLst/>
            </a:prstGeom>
            <a:solidFill>
              <a:schemeClr val="bg1">
                <a:lumMod val="75000"/>
              </a:schemeClr>
            </a:solidFill>
            <a:ln w="76200" cmpd="sng">
              <a:solidFill>
                <a:schemeClr val="bg1">
                  <a:lumMod val="65000"/>
                </a:schemeClr>
              </a:solidFill>
              <a:prstDash val="solid"/>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a:solidFill>
                  <a:srgbClr val="EEECE1"/>
                </a:solidFill>
                <a:latin typeface="Arial" panose="020B0604020202020204" pitchFamily="34" charset="0"/>
                <a:cs typeface="Arial" panose="020B0604020202020204" pitchFamily="34" charset="0"/>
              </a:endParaRPr>
            </a:p>
          </p:txBody>
        </p:sp>
        <p:pic>
          <p:nvPicPr>
            <p:cNvPr id="19" name="Picture 18" descr="gi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455" y="2071691"/>
              <a:ext cx="1770844" cy="5140663"/>
            </a:xfrm>
            <a:prstGeom prst="rect">
              <a:avLst/>
            </a:prstGeom>
          </p:spPr>
        </p:pic>
      </p:grpSp>
      <p:sp>
        <p:nvSpPr>
          <p:cNvPr id="40" name="Oval 39"/>
          <p:cNvSpPr/>
          <p:nvPr/>
        </p:nvSpPr>
        <p:spPr>
          <a:xfrm>
            <a:off x="2554597" y="1240239"/>
            <a:ext cx="1076325" cy="94297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sp>
        <p:nvSpPr>
          <p:cNvPr id="41" name="Oval 40"/>
          <p:cNvSpPr/>
          <p:nvPr/>
        </p:nvSpPr>
        <p:spPr>
          <a:xfrm>
            <a:off x="5362828" y="1245816"/>
            <a:ext cx="1076325" cy="942975"/>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sp>
        <p:nvSpPr>
          <p:cNvPr id="42" name="Oval 41"/>
          <p:cNvSpPr/>
          <p:nvPr/>
        </p:nvSpPr>
        <p:spPr>
          <a:xfrm>
            <a:off x="6353667" y="3003853"/>
            <a:ext cx="1076325" cy="942975"/>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sp>
        <p:nvSpPr>
          <p:cNvPr id="43" name="Oval 42"/>
          <p:cNvSpPr/>
          <p:nvPr/>
        </p:nvSpPr>
        <p:spPr>
          <a:xfrm>
            <a:off x="1540087" y="3003852"/>
            <a:ext cx="1076325" cy="942975"/>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sp>
        <p:nvSpPr>
          <p:cNvPr id="44" name="Oval 43"/>
          <p:cNvSpPr/>
          <p:nvPr/>
        </p:nvSpPr>
        <p:spPr>
          <a:xfrm>
            <a:off x="2078250" y="4823354"/>
            <a:ext cx="1076325" cy="942975"/>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sp>
        <p:nvSpPr>
          <p:cNvPr id="45" name="Oval 44"/>
          <p:cNvSpPr/>
          <p:nvPr/>
        </p:nvSpPr>
        <p:spPr>
          <a:xfrm>
            <a:off x="5950700" y="4658383"/>
            <a:ext cx="1076325" cy="942975"/>
          </a:xfrm>
          <a:prstGeom prst="ellipse">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219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371600"/>
            <a:ext cx="8077200" cy="1143000"/>
          </a:xfrm>
        </p:spPr>
        <p:txBody>
          <a:bodyPr/>
          <a:lstStyle/>
          <a:p>
            <a:r>
              <a:rPr lang="en-US" dirty="0" smtClean="0">
                <a:solidFill>
                  <a:srgbClr val="0A2196"/>
                </a:solidFill>
              </a:rPr>
              <a:t>Student Surveys</a:t>
            </a:r>
            <a:endParaRPr lang="en-US" dirty="0">
              <a:solidFill>
                <a:srgbClr val="0A2196"/>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286000"/>
            <a:ext cx="2261574" cy="4249017"/>
          </a:xfrm>
          <a:prstGeom prst="rect">
            <a:avLst/>
          </a:prstGeom>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914400"/>
            <a:ext cx="4784757" cy="586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ings.buffalo.edu/print/images/2line_blue_r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914400"/>
            <a:ext cx="2577306" cy="534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71600" y="3124200"/>
            <a:ext cx="1042443" cy="200055"/>
          </a:xfrm>
          <a:prstGeom prst="rect">
            <a:avLst/>
          </a:prstGeom>
          <a:solidFill>
            <a:schemeClr val="tx1">
              <a:lumMod val="75000"/>
              <a:lumOff val="25000"/>
            </a:schemeClr>
          </a:solidFill>
        </p:spPr>
        <p:txBody>
          <a:bodyPr wrap="square" rtlCol="0">
            <a:spAutoFit/>
          </a:bodyPr>
          <a:lstStyle/>
          <a:p>
            <a:r>
              <a:rPr lang="en-US" sz="700" dirty="0" smtClean="0">
                <a:solidFill>
                  <a:schemeClr val="bg1">
                    <a:lumMod val="95000"/>
                  </a:schemeClr>
                </a:solidFill>
              </a:rPr>
              <a:t>University at Buffalo</a:t>
            </a:r>
            <a:endParaRPr lang="en-US" sz="700" dirty="0">
              <a:solidFill>
                <a:schemeClr val="bg1">
                  <a:lumMod val="95000"/>
                </a:schemeClr>
              </a:solidFill>
            </a:endParaRPr>
          </a:p>
        </p:txBody>
      </p:sp>
    </p:spTree>
    <p:extLst>
      <p:ext uri="{BB962C8B-B14F-4D97-AF65-F5344CB8AC3E}">
        <p14:creationId xmlns:p14="http://schemas.microsoft.com/office/powerpoint/2010/main" val="2050480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dirty="0" smtClean="0">
                <a:solidFill>
                  <a:srgbClr val="0A2196"/>
                </a:solidFill>
              </a:rPr>
              <a:t>Student Survey Taking</a:t>
            </a:r>
            <a:endParaRPr lang="en-US" dirty="0">
              <a:solidFill>
                <a:srgbClr val="0A2196"/>
              </a:solidFill>
            </a:endParaRP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54089"/>
            <a:ext cx="8945226" cy="520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300" y="2549693"/>
            <a:ext cx="1816440" cy="34127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8746" y="2549693"/>
            <a:ext cx="1816442" cy="3412709"/>
          </a:xfrm>
          <a:prstGeom prst="rect">
            <a:avLst/>
          </a:prstGeom>
        </p:spPr>
      </p:pic>
      <p:pic>
        <p:nvPicPr>
          <p:cNvPr id="7" name="Picture 2" descr="http://wings.buffalo.edu/print/images/2line_blue_r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654088"/>
            <a:ext cx="2438400" cy="50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81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91612"/>
            <a:ext cx="7772400" cy="1143000"/>
          </a:xfrm>
        </p:spPr>
        <p:txBody>
          <a:bodyPr/>
          <a:lstStyle/>
          <a:p>
            <a:r>
              <a:rPr lang="en-US" dirty="0" smtClean="0">
                <a:solidFill>
                  <a:srgbClr val="0A2196"/>
                </a:solidFill>
              </a:rPr>
              <a:t>Faculty Home</a:t>
            </a:r>
            <a:endParaRPr lang="en-US" dirty="0">
              <a:solidFill>
                <a:srgbClr val="0A2196"/>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77897"/>
            <a:ext cx="7866281" cy="559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72200" y="1304055"/>
            <a:ext cx="1042443" cy="200055"/>
          </a:xfrm>
          <a:prstGeom prst="rect">
            <a:avLst/>
          </a:prstGeom>
          <a:solidFill>
            <a:schemeClr val="tx1">
              <a:lumMod val="75000"/>
              <a:lumOff val="25000"/>
            </a:schemeClr>
          </a:solidFill>
        </p:spPr>
        <p:txBody>
          <a:bodyPr wrap="square" rtlCol="0">
            <a:spAutoFit/>
          </a:bodyPr>
          <a:lstStyle/>
          <a:p>
            <a:r>
              <a:rPr lang="en-US" sz="700" dirty="0" smtClean="0">
                <a:solidFill>
                  <a:schemeClr val="bg1">
                    <a:lumMod val="95000"/>
                  </a:schemeClr>
                </a:solidFill>
              </a:rPr>
              <a:t>University at Buffalo</a:t>
            </a:r>
            <a:endParaRPr lang="en-US" sz="700" dirty="0">
              <a:solidFill>
                <a:schemeClr val="bg1">
                  <a:lumMod val="95000"/>
                </a:schemeClr>
              </a:solidFill>
            </a:endParaRPr>
          </a:p>
        </p:txBody>
      </p:sp>
    </p:spTree>
    <p:extLst>
      <p:ext uri="{BB962C8B-B14F-4D97-AF65-F5344CB8AC3E}">
        <p14:creationId xmlns:p14="http://schemas.microsoft.com/office/powerpoint/2010/main" val="670257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dirty="0" smtClean="0">
                <a:solidFill>
                  <a:srgbClr val="0A2196"/>
                </a:solidFill>
              </a:rPr>
              <a:t>Comparison Summaries</a:t>
            </a:r>
            <a:endParaRPr lang="en-US" dirty="0">
              <a:solidFill>
                <a:srgbClr val="0A2196"/>
              </a:solidFill>
            </a:endParaRP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5" y="1659045"/>
            <a:ext cx="8983061" cy="527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5960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TotalTime>
  <Words>926</Words>
  <Application>Microsoft Office PowerPoint</Application>
  <PresentationFormat>On-screen Show (4:3)</PresentationFormat>
  <Paragraphs>103</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Georgia</vt:lpstr>
      <vt:lpstr>Times</vt:lpstr>
      <vt:lpstr>Trebuchet MS</vt:lpstr>
      <vt:lpstr>Office Theme</vt:lpstr>
      <vt:lpstr>PowerPoint Presentation</vt:lpstr>
      <vt:lpstr>Importance of Course Evaluations</vt:lpstr>
      <vt:lpstr>Current State – Decentralized Approach</vt:lpstr>
      <vt:lpstr>What are the advantages of online evaluations?</vt:lpstr>
      <vt:lpstr>Course Evaluations can be taken anywhere! </vt:lpstr>
      <vt:lpstr>Student Surveys</vt:lpstr>
      <vt:lpstr>Student Survey Taking</vt:lpstr>
      <vt:lpstr>Faculty Home</vt:lpstr>
      <vt:lpstr>Comparison Summaries</vt:lpstr>
      <vt:lpstr>Emailed Results</vt:lpstr>
      <vt:lpstr>Administrator Reporting</vt:lpstr>
      <vt:lpstr>Flexible for UB’s Needs</vt:lpstr>
      <vt:lpstr>University Core Item Set</vt:lpstr>
      <vt:lpstr>University Core Item Set Cont.</vt:lpstr>
      <vt:lpstr>Project Timeline</vt:lpstr>
      <vt:lpstr>Questions?</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Faculty Senate</cp:lastModifiedBy>
  <cp:revision>52</cp:revision>
  <dcterms:created xsi:type="dcterms:W3CDTF">2011-06-08T13:22:31Z</dcterms:created>
  <dcterms:modified xsi:type="dcterms:W3CDTF">2016-07-29T14:55:32Z</dcterms:modified>
</cp:coreProperties>
</file>